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6"/>
  </p:notesMasterIdLst>
  <p:sldIdLst>
    <p:sldId id="328" r:id="rId5"/>
    <p:sldId id="329" r:id="rId6"/>
    <p:sldId id="330" r:id="rId7"/>
    <p:sldId id="331" r:id="rId8"/>
    <p:sldId id="333" r:id="rId9"/>
    <p:sldId id="341" r:id="rId10"/>
    <p:sldId id="344" r:id="rId11"/>
    <p:sldId id="342" r:id="rId12"/>
    <p:sldId id="345" r:id="rId13"/>
    <p:sldId id="346" r:id="rId14"/>
    <p:sldId id="343" r:id="rId15"/>
    <p:sldId id="348" r:id="rId16"/>
    <p:sldId id="347" r:id="rId17"/>
    <p:sldId id="349" r:id="rId18"/>
    <p:sldId id="334" r:id="rId19"/>
    <p:sldId id="335" r:id="rId20"/>
    <p:sldId id="336" r:id="rId21"/>
    <p:sldId id="337" r:id="rId22"/>
    <p:sldId id="338" r:id="rId23"/>
    <p:sldId id="339" r:id="rId24"/>
    <p:sldId id="340" r:id="rId2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7"/>
    <p:restoredTop sz="91484"/>
  </p:normalViewPr>
  <p:slideViewPr>
    <p:cSldViewPr snapToGrid="0" snapToObjects="1" showGuides="1">
      <p:cViewPr>
        <p:scale>
          <a:sx n="120" d="100"/>
          <a:sy n="120" d="100"/>
        </p:scale>
        <p:origin x="-418" y="168"/>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5/11/2018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a:defRPr/>
            </a:pPr>
            <a:r>
              <a:rPr lang="en-GB" dirty="0"/>
              <a:t>An assessment of CBM components and their readiness to move to cloud is based on following assumptions</a:t>
            </a:r>
          </a:p>
          <a:p>
            <a:pPr marL="171450" indent="-171450">
              <a:buFont typeface="Wingdings" panose="05000000000000000000" pitchFamily="2" charset="2"/>
              <a:buChar char="§"/>
              <a:defRPr/>
            </a:pPr>
            <a:r>
              <a:rPr lang="en-GB" dirty="0"/>
              <a:t>This assessment is for existing banks where on-premise datacentre, hardware and applications are deployed</a:t>
            </a:r>
          </a:p>
          <a:p>
            <a:pPr marL="171450" indent="-171450">
              <a:buFont typeface="Wingdings" panose="05000000000000000000" pitchFamily="2" charset="2"/>
              <a:buChar char="§"/>
              <a:defRPr/>
            </a:pPr>
            <a:r>
              <a:rPr lang="en-GB" dirty="0"/>
              <a:t>Underlying applications are considered for these components</a:t>
            </a:r>
          </a:p>
          <a:p>
            <a:pPr marL="171450" indent="-171450">
              <a:buFont typeface="Wingdings" panose="05000000000000000000" pitchFamily="2" charset="2"/>
              <a:buChar char="§"/>
              <a:defRPr/>
            </a:pPr>
            <a:r>
              <a:rPr lang="en-GB" dirty="0"/>
              <a:t>Since this is a running bank, core banking solution and ERP are assumed to be old or not ready for cloud</a:t>
            </a:r>
          </a:p>
          <a:p>
            <a:pPr marL="171450" indent="-171450">
              <a:buFont typeface="Wingdings" panose="05000000000000000000" pitchFamily="2" charset="2"/>
              <a:buChar char="§"/>
              <a:defRPr/>
            </a:pPr>
            <a:r>
              <a:rPr lang="en-GB" dirty="0"/>
              <a:t>Some of the components which may have newer systems like CRM, Analytics, Marketing, BPM-based systems are assumed to be ready</a:t>
            </a:r>
          </a:p>
          <a:p>
            <a:pPr marL="171450" indent="-171450">
              <a:buFont typeface="Wingdings" panose="05000000000000000000" pitchFamily="2" charset="2"/>
              <a:buChar char="§"/>
              <a:defRPr/>
            </a:pPr>
            <a:r>
              <a:rPr lang="en-GB" dirty="0"/>
              <a:t>Some of the assumptions may slightly vary depending on cloud options (public, private (hosted / managed etc), hybrid)</a:t>
            </a:r>
          </a:p>
          <a:p>
            <a:pPr marL="171450" indent="-171450">
              <a:buFont typeface="Wingdings" panose="05000000000000000000" pitchFamily="2" charset="2"/>
              <a:buChar char="§"/>
              <a:defRPr/>
            </a:pPr>
            <a:r>
              <a:rPr lang="en-GB" dirty="0"/>
              <a:t>Some of the components may not have automation currently – in these cases we have assumed that they are more ready with born-on-cloud solutions</a:t>
            </a:r>
          </a:p>
          <a:p>
            <a:pPr marL="171450" indent="-171450">
              <a:buFont typeface="Wingdings" panose="05000000000000000000" pitchFamily="2" charset="2"/>
              <a:buChar char="§"/>
              <a:defRPr/>
            </a:pPr>
            <a:r>
              <a:rPr lang="en-GB" dirty="0"/>
              <a:t>For the percentage determination, an approxinmate 35% is assumed from existing applications. Some of the CBM components shown may not have any applications.</a:t>
            </a:r>
          </a:p>
          <a:p>
            <a:pPr>
              <a:buFont typeface="Wingdings" panose="05000000000000000000" pitchFamily="2" charset="2"/>
              <a:buNone/>
              <a:defRPr/>
            </a:pPr>
            <a:endParaRPr lang="en-GB" dirty="0"/>
          </a:p>
          <a:p>
            <a:pPr>
              <a:buFont typeface="Wingdings" panose="05000000000000000000" pitchFamily="2" charset="2"/>
              <a:buNone/>
              <a:defRPr/>
            </a:pPr>
            <a:r>
              <a:rPr lang="en-GB" dirty="0"/>
              <a:t>The above are based on specific assumptions based on IBM’s experience with banks. This assessment will change from bank to bank based on their applications, application integration data privacy and other factors.</a:t>
            </a:r>
          </a:p>
          <a:p>
            <a:pPr>
              <a:buFont typeface="Wingdings" panose="05000000000000000000" pitchFamily="2" charset="2"/>
              <a:buNone/>
              <a:defRPr/>
            </a:pPr>
            <a:endParaRPr lang="en-US" dirty="0"/>
          </a:p>
          <a:p>
            <a:pPr>
              <a:defRPr/>
            </a:pPr>
            <a:endParaRPr lang="en-US" dirty="0"/>
          </a:p>
          <a:p>
            <a:pPr>
              <a:defRPr/>
            </a:pPr>
            <a:endParaRPr lang="en-US" dirty="0"/>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13A757CA-B1ED-7D44-81B6-FDA1E3CF80C7}" type="slidenum">
              <a:rPr lang="en-US" altLang="en-US">
                <a:solidFill>
                  <a:prstClr val="black"/>
                </a:solidFill>
              </a:rPr>
              <a:pPr/>
              <a:t>2</a:t>
            </a:fld>
            <a:endParaRPr lang="en-US" altLang="en-US" dirty="0">
              <a:solidFill>
                <a:prstClr val="black"/>
              </a:solidFill>
            </a:endParaRPr>
          </a:p>
        </p:txBody>
      </p:sp>
    </p:spTree>
    <p:extLst>
      <p:ext uri="{BB962C8B-B14F-4D97-AF65-F5344CB8AC3E}">
        <p14:creationId xmlns:p14="http://schemas.microsoft.com/office/powerpoint/2010/main" val="263360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0529C4E9-9815-2C4B-8773-F08204D37298}" type="slidenum">
              <a:rPr lang="en-US" smtClean="0"/>
              <a:t>14</a:t>
            </a:fld>
            <a:endParaRPr lang="en-US" dirty="0"/>
          </a:p>
        </p:txBody>
      </p:sp>
    </p:spTree>
    <p:extLst>
      <p:ext uri="{BB962C8B-B14F-4D97-AF65-F5344CB8AC3E}">
        <p14:creationId xmlns:p14="http://schemas.microsoft.com/office/powerpoint/2010/main" val="919245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dirty="0"/>
          </a:p>
        </p:txBody>
      </p:sp>
    </p:spTree>
    <p:extLst>
      <p:ext uri="{BB962C8B-B14F-4D97-AF65-F5344CB8AC3E}">
        <p14:creationId xmlns:p14="http://schemas.microsoft.com/office/powerpoint/2010/main" val="18861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0" i="0" dirty="0">
                <a:effectLst/>
                <a:latin typeface="+mj-lt"/>
                <a:ea typeface="+mj-ea"/>
                <a:cs typeface="+mj-cs"/>
                <a:sym typeface="Calibri"/>
              </a:rPr>
              <a:t>Talk through the 4 tenets </a:t>
            </a:r>
          </a:p>
          <a:p>
            <a:r>
              <a:rPr lang="en-US" sz="900" b="0" i="0" dirty="0">
                <a:effectLst/>
                <a:latin typeface="+mj-lt"/>
                <a:ea typeface="+mj-ea"/>
                <a:cs typeface="+mj-cs"/>
                <a:sym typeface="Calibri"/>
              </a:rPr>
              <a:t>*****</a:t>
            </a:r>
          </a:p>
          <a:p>
            <a:endParaRPr lang="en-US" sz="900" b="0" i="0" dirty="0">
              <a:effectLst/>
              <a:latin typeface="+mj-lt"/>
              <a:ea typeface="+mj-ea"/>
              <a:cs typeface="+mj-cs"/>
              <a:sym typeface="Calibri"/>
            </a:endParaRPr>
          </a:p>
          <a:p>
            <a:endParaRPr lang="en-US" sz="900" b="0" i="0" dirty="0">
              <a:effectLst/>
              <a:latin typeface="+mj-lt"/>
              <a:ea typeface="+mj-ea"/>
              <a:cs typeface="+mj-cs"/>
              <a:sym typeface="Calibri"/>
            </a:endParaRPr>
          </a:p>
          <a:p>
            <a:r>
              <a:rPr lang="en-US" sz="900" b="0" i="0" dirty="0">
                <a:effectLst/>
                <a:latin typeface="+mj-lt"/>
                <a:ea typeface="+mj-ea"/>
                <a:cs typeface="+mj-cs"/>
                <a:sym typeface="Calibri"/>
              </a:rPr>
              <a:t>IBM Cloud Private allows companies to build on existing investments in IT infrastructure, applications and developer skills by taking advantage of new opportunities in the cloud for new and existing workloads.  </a:t>
            </a:r>
          </a:p>
          <a:p>
            <a:pPr marL="171450" indent="-171450">
              <a:buFont typeface="Arial" charset="0"/>
              <a:buChar char="•"/>
            </a:pPr>
            <a:r>
              <a:rPr lang="en-US" sz="900" b="0" i="0" dirty="0">
                <a:effectLst/>
                <a:latin typeface="+mj-lt"/>
                <a:ea typeface="+mj-ea"/>
                <a:cs typeface="+mj-cs"/>
                <a:sym typeface="Calibri"/>
              </a:rPr>
              <a:t>For example, a Data Scientist in a health care company can access analytics and machine learning services, either via containers in the private cloud or secure connections to public cloud services, to uncover new insights for improving patient care. </a:t>
            </a:r>
          </a:p>
          <a:p>
            <a:pPr marL="171450" indent="-171450">
              <a:buFont typeface="Arial" charset="0"/>
              <a:buChar char="•"/>
            </a:pPr>
            <a:r>
              <a:rPr lang="en-US" sz="900" b="0" i="0" dirty="0">
                <a:effectLst/>
                <a:latin typeface="+mj-lt"/>
                <a:ea typeface="+mj-ea"/>
                <a:cs typeface="+mj-cs"/>
                <a:sym typeface="Calibri"/>
              </a:rPr>
              <a:t>A financial services company can modernize 1000’s of applications to increase agility in development and test, and to reduce cost and risk of migration. </a:t>
            </a:r>
            <a:endParaRPr lang="en-US" sz="900" b="0" i="0" dirty="0"/>
          </a:p>
          <a:p>
            <a:endParaRPr lang="en-US" dirty="0"/>
          </a:p>
          <a:p>
            <a:r>
              <a:rPr lang="en-US" dirty="0"/>
              <a:t>To address enterprise</a:t>
            </a:r>
            <a:r>
              <a:rPr lang="en-US" baseline="0" dirty="0"/>
              <a:t> use cases, you must deliver enterprise capabilities. IBM Cloud Private does this across the 4 key tenets on which it was built:</a:t>
            </a:r>
          </a:p>
          <a:p>
            <a:endParaRPr lang="en-US" baseline="0" dirty="0"/>
          </a:p>
          <a:p>
            <a:r>
              <a:rPr lang="en-US" b="1" baseline="0" dirty="0"/>
              <a:t>Business Innovation </a:t>
            </a:r>
            <a:r>
              <a:rPr lang="mr-IN" baseline="0" dirty="0"/>
              <a:t>–</a:t>
            </a:r>
            <a:r>
              <a:rPr lang="en-US" baseline="0" dirty="0"/>
              <a:t> IBM Cloud Private is a complete platform for enterprise developers to quickly create and deliver cloud-native applications to the market</a:t>
            </a:r>
          </a:p>
          <a:p>
            <a:pPr marL="171450" indent="-171450">
              <a:buFont typeface="Arial" charset="0"/>
              <a:buChar char="•"/>
            </a:pPr>
            <a:r>
              <a:rPr lang="en-US" baseline="0" dirty="0"/>
              <a:t>Kubernetes-based container platform</a:t>
            </a:r>
          </a:p>
          <a:p>
            <a:pPr marL="171450" indent="-171450">
              <a:buFont typeface="Arial" charset="0"/>
              <a:buChar char="•"/>
            </a:pPr>
            <a:r>
              <a:rPr lang="en-US" baseline="0" dirty="0"/>
              <a:t>Cloud Foundry for prescribed application development and deployment</a:t>
            </a:r>
          </a:p>
          <a:p>
            <a:pPr marL="171450" indent="-171450">
              <a:buFont typeface="Arial" charset="0"/>
              <a:buChar char="•"/>
            </a:pPr>
            <a:r>
              <a:rPr lang="en-US" baseline="0" dirty="0"/>
              <a:t>Integrated DevOps toolchain</a:t>
            </a:r>
          </a:p>
          <a:p>
            <a:pPr marL="171450" indent="-171450">
              <a:buFont typeface="Arial" charset="0"/>
              <a:buChar char="•"/>
            </a:pPr>
            <a:endParaRPr lang="en-US" baseline="0" dirty="0"/>
          </a:p>
          <a:p>
            <a:r>
              <a:rPr lang="en-US" b="1" dirty="0"/>
              <a:t>Integration</a:t>
            </a:r>
            <a:r>
              <a:rPr lang="en-US" dirty="0"/>
              <a:t> </a:t>
            </a:r>
            <a:r>
              <a:rPr lang="mr-IN" dirty="0"/>
              <a:t>–</a:t>
            </a:r>
            <a:r>
              <a:rPr lang="en-US" dirty="0"/>
              <a:t> IBM Cloud Private has capabilities</a:t>
            </a:r>
            <a:r>
              <a:rPr lang="en-US" baseline="0" dirty="0"/>
              <a:t> that enable you to open your data center to other clouds to integrate capabilities and services with the applications you are developing:</a:t>
            </a:r>
          </a:p>
          <a:p>
            <a:pPr marL="171450" indent="-171450">
              <a:buFont typeface="Arial" charset="0"/>
              <a:buChar char="•"/>
            </a:pPr>
            <a:r>
              <a:rPr lang="en-US" baseline="0" dirty="0"/>
              <a:t>Full catalog of enterprise-grade integration services</a:t>
            </a:r>
          </a:p>
          <a:p>
            <a:pPr marL="171450" indent="-171450">
              <a:buFont typeface="Arial" charset="0"/>
              <a:buChar char="•"/>
            </a:pPr>
            <a:r>
              <a:rPr lang="en-US" baseline="0" dirty="0"/>
              <a:t>API consistency with public clouds</a:t>
            </a:r>
          </a:p>
          <a:p>
            <a:pPr marL="171450" indent="-171450">
              <a:buFont typeface="Arial" charset="0"/>
              <a:buChar char="•"/>
            </a:pPr>
            <a:endParaRPr lang="en-US" baseline="0" dirty="0"/>
          </a:p>
          <a:p>
            <a:pPr marL="0" indent="0">
              <a:buFont typeface="Arial" charset="0"/>
              <a:buNone/>
            </a:pPr>
            <a:r>
              <a:rPr lang="en-US" b="1" baseline="0" dirty="0"/>
              <a:t>Investment Protection </a:t>
            </a:r>
            <a:r>
              <a:rPr lang="mr-IN" baseline="0" dirty="0"/>
              <a:t>–</a:t>
            </a:r>
            <a:r>
              <a:rPr lang="en-US" baseline="0" dirty="0"/>
              <a:t> For years you’ve invested in middleware and infrastructure across your enterprise; IBM Cloud Private helps you utlize those investments in new and innovative ways: </a:t>
            </a:r>
          </a:p>
          <a:p>
            <a:pPr marL="171450" indent="-171450">
              <a:buFont typeface="Arial" charset="0"/>
              <a:buChar char="•"/>
            </a:pPr>
            <a:r>
              <a:rPr lang="en-US" dirty="0"/>
              <a:t>Prescriptive guidance through a new solution</a:t>
            </a:r>
            <a:r>
              <a:rPr lang="en-US" baseline="0" dirty="0"/>
              <a:t> called the Transformation Advisor, which scans your applications and advises on which workloads are good candidates to modernize with IBM Cloud Private</a:t>
            </a:r>
          </a:p>
          <a:p>
            <a:pPr marL="171450" indent="-171450">
              <a:buFont typeface="Arial" charset="0"/>
              <a:buChar char="•"/>
            </a:pPr>
            <a:r>
              <a:rPr lang="en-US" noProof="0" dirty="0"/>
              <a:t>Container-based versions of IBM Middleware and Analytics (WAS, MQ, DB2)</a:t>
            </a:r>
          </a:p>
          <a:p>
            <a:pPr marL="171450" indent="-171450">
              <a:buFont typeface="Arial" charset="0"/>
              <a:buChar char="•"/>
            </a:pPr>
            <a:r>
              <a:rPr lang="en-US" noProof="0" dirty="0"/>
              <a:t>The flexibility</a:t>
            </a:r>
            <a:r>
              <a:rPr lang="en-US" baseline="0" noProof="0" dirty="0"/>
              <a:t> to r</a:t>
            </a:r>
            <a:r>
              <a:rPr lang="en-US" noProof="0" dirty="0"/>
              <a:t>un</a:t>
            </a:r>
            <a:r>
              <a:rPr lang="en-US" baseline="0" noProof="0" dirty="0"/>
              <a:t> </a:t>
            </a:r>
            <a:r>
              <a:rPr lang="en-US" noProof="0" dirty="0"/>
              <a:t>on your existing infrastructure </a:t>
            </a:r>
          </a:p>
          <a:p>
            <a:pPr marL="0" indent="0">
              <a:buFont typeface="Arial" charset="0"/>
              <a:buNone/>
            </a:pPr>
            <a:endParaRPr lang="en-US" dirty="0"/>
          </a:p>
          <a:p>
            <a:pPr marL="0" indent="0">
              <a:buFont typeface="Arial" charset="0"/>
              <a:buNone/>
            </a:pPr>
            <a:r>
              <a:rPr lang="en-US" b="1" dirty="0"/>
              <a:t>Management</a:t>
            </a:r>
            <a:r>
              <a:rPr lang="en-US" b="1" baseline="0" dirty="0"/>
              <a:t> and Compliance</a:t>
            </a:r>
          </a:p>
          <a:p>
            <a:pPr marL="171450" indent="-171450">
              <a:buFont typeface="Arial" charset="0"/>
              <a:buChar char="•"/>
            </a:pPr>
            <a:r>
              <a:rPr lang="en-US" b="0" dirty="0"/>
              <a:t>IBM</a:t>
            </a:r>
            <a:r>
              <a:rPr lang="en-US" b="0" baseline="0" dirty="0"/>
              <a:t> Cloud Private includes a catalog of core operational services to help you manage your environment, including monitoring, log management, and security</a:t>
            </a:r>
          </a:p>
          <a:p>
            <a:pPr marL="171450" indent="-171450">
              <a:buFont typeface="Arial" charset="0"/>
              <a:buChar char="•"/>
            </a:pPr>
            <a:r>
              <a:rPr lang="en-US" b="0" baseline="0" dirty="0"/>
              <a:t>In addition to those capabilities provided, IBM Cloud Private provides the flexibility to easily integrate with your existing tools and processes, aligning with your organizations IT standards</a:t>
            </a:r>
            <a:endParaRPr lang="en-US" b="0" dirty="0"/>
          </a:p>
        </p:txBody>
      </p:sp>
    </p:spTree>
    <p:extLst>
      <p:ext uri="{BB962C8B-B14F-4D97-AF65-F5344CB8AC3E}">
        <p14:creationId xmlns:p14="http://schemas.microsoft.com/office/powerpoint/2010/main" val="1112129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5</a:t>
            </a:fld>
            <a:endParaRPr lang="en-US" dirty="0"/>
          </a:p>
        </p:txBody>
      </p:sp>
    </p:spTree>
    <p:extLst>
      <p:ext uri="{BB962C8B-B14F-4D97-AF65-F5344CB8AC3E}">
        <p14:creationId xmlns:p14="http://schemas.microsoft.com/office/powerpoint/2010/main" val="143356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6</a:t>
            </a:fld>
            <a:endParaRPr lang="en-US" dirty="0"/>
          </a:p>
        </p:txBody>
      </p:sp>
    </p:spTree>
    <p:extLst>
      <p:ext uri="{BB962C8B-B14F-4D97-AF65-F5344CB8AC3E}">
        <p14:creationId xmlns:p14="http://schemas.microsoft.com/office/powerpoint/2010/main" val="143356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29C4E9-9815-2C4B-8773-F08204D3729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99947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8</a:t>
            </a:fld>
            <a:endParaRPr lang="en-US" dirty="0"/>
          </a:p>
        </p:txBody>
      </p:sp>
    </p:spTree>
    <p:extLst>
      <p:ext uri="{BB962C8B-B14F-4D97-AF65-F5344CB8AC3E}">
        <p14:creationId xmlns:p14="http://schemas.microsoft.com/office/powerpoint/2010/main" val="1433565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29C4E9-9815-2C4B-8773-F08204D37298}"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16809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AED143-1506-434C-B47D-CBF33F177BEB}" type="slidenum">
              <a:rPr lang="en-US" smtClean="0"/>
              <a:t>11</a:t>
            </a:fld>
            <a:endParaRPr lang="en-US" dirty="0"/>
          </a:p>
        </p:txBody>
      </p:sp>
    </p:spTree>
    <p:extLst>
      <p:ext uri="{BB962C8B-B14F-4D97-AF65-F5344CB8AC3E}">
        <p14:creationId xmlns:p14="http://schemas.microsoft.com/office/powerpoint/2010/main" val="143356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192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ltLang="en-US" b="1" dirty="0" smtClean="0">
                <a:latin typeface="Arial" charset="0"/>
                <a:ea typeface="MS PGothic" charset="-128"/>
              </a:rPr>
              <a:t>Extending the traditional apps with new born</a:t>
            </a:r>
            <a:r>
              <a:rPr lang="en-US" altLang="en-US" b="1" baseline="0" dirty="0" smtClean="0">
                <a:latin typeface="Arial" charset="0"/>
                <a:ea typeface="MS PGothic" charset="-128"/>
              </a:rPr>
              <a:t> on the cloud applications to have new ways to interact with clients and citizens.</a:t>
            </a:r>
          </a:p>
          <a:p>
            <a:r>
              <a:rPr lang="nl-BE" altLang="en-US" dirty="0" smtClean="0">
                <a:latin typeface="Arial" charset="0"/>
                <a:ea typeface="MS PGothic" charset="-128"/>
              </a:rPr>
              <a:t>Now we are cloud enabling existing applications to</a:t>
            </a:r>
            <a:r>
              <a:rPr lang="nl-BE" altLang="en-US" baseline="0" dirty="0" smtClean="0">
                <a:latin typeface="Arial" charset="0"/>
                <a:ea typeface="MS PGothic" charset="-128"/>
              </a:rPr>
              <a:t> make sure we can deploy faster new add-ons to the existing applications</a:t>
            </a:r>
          </a:p>
          <a:p>
            <a:r>
              <a:rPr lang="nl-BE" altLang="en-US" baseline="0" dirty="0" smtClean="0">
                <a:latin typeface="Arial" charset="0"/>
                <a:ea typeface="MS PGothic" charset="-128"/>
              </a:rPr>
              <a:t>The Hybrid integration will allow that new born on the cloud apps can consume and provide data to the new cloud enabled applications to enrich the data </a:t>
            </a:r>
            <a:endParaRPr lang="en-US" altLang="en-US" dirty="0" smtClean="0">
              <a:latin typeface="Arial" charset="0"/>
              <a:ea typeface="MS PGothic" charset="-128"/>
            </a:endParaRPr>
          </a:p>
          <a:p>
            <a:endParaRPr lang="en-US" altLang="en-US" b="1" dirty="0" smtClean="0">
              <a:latin typeface="Arial" charset="0"/>
              <a:ea typeface="MS PGothic" charset="-128"/>
            </a:endParaRPr>
          </a:p>
          <a:p>
            <a:endParaRPr lang="en-US" altLang="en-US" b="1" dirty="0" smtClean="0">
              <a:latin typeface="Arial" charset="0"/>
              <a:ea typeface="MS PGothic" charset="-128"/>
            </a:endParaRPr>
          </a:p>
          <a:p>
            <a:endParaRPr lang="en-US" altLang="en-US" b="1" dirty="0" smtClean="0">
              <a:latin typeface="Arial" charset="0"/>
              <a:ea typeface="MS PGothic" charset="-128"/>
            </a:endParaRPr>
          </a:p>
          <a:p>
            <a:r>
              <a:rPr lang="fr-FR" altLang="en-US" b="1" dirty="0" err="1" smtClean="0">
                <a:latin typeface="Arial" charset="0"/>
                <a:ea typeface="MS PGothic" charset="-128"/>
              </a:rPr>
              <a:t>Hybrid</a:t>
            </a:r>
            <a:r>
              <a:rPr lang="fr-FR" altLang="en-US" b="1" baseline="0" dirty="0" smtClean="0">
                <a:latin typeface="Arial" charset="0"/>
                <a:ea typeface="MS PGothic" charset="-128"/>
              </a:rPr>
              <a:t> </a:t>
            </a:r>
            <a:r>
              <a:rPr lang="fr-FR" altLang="en-US" b="1" dirty="0" err="1" smtClean="0">
                <a:latin typeface="Arial" charset="0"/>
                <a:ea typeface="MS PGothic" charset="-128"/>
              </a:rPr>
              <a:t>Integration</a:t>
            </a:r>
            <a:r>
              <a:rPr lang="fr-FR" altLang="en-US" b="1" dirty="0" smtClean="0">
                <a:latin typeface="Arial" charset="0"/>
                <a:ea typeface="MS PGothic" charset="-128"/>
              </a:rPr>
              <a:t>: </a:t>
            </a:r>
            <a:r>
              <a:rPr lang="fr-FR" altLang="en-US" b="1" dirty="0" err="1" smtClean="0">
                <a:latin typeface="Arial" charset="0"/>
                <a:ea typeface="MS PGothic" charset="-128"/>
              </a:rPr>
              <a:t>Making</a:t>
            </a:r>
            <a:r>
              <a:rPr lang="fr-FR" altLang="en-US" b="1" dirty="0" smtClean="0">
                <a:latin typeface="Arial" charset="0"/>
                <a:ea typeface="MS PGothic" charset="-128"/>
              </a:rPr>
              <a:t> the right </a:t>
            </a:r>
            <a:r>
              <a:rPr lang="fr-FR" altLang="en-US" b="1" dirty="0" err="1" smtClean="0">
                <a:latin typeface="Arial" charset="0"/>
                <a:ea typeface="MS PGothic" charset="-128"/>
              </a:rPr>
              <a:t>choices</a:t>
            </a:r>
            <a:r>
              <a:rPr lang="fr-FR" altLang="en-US" b="1" dirty="0" smtClean="0">
                <a:latin typeface="Arial" charset="0"/>
                <a:ea typeface="MS PGothic" charset="-128"/>
              </a:rPr>
              <a:t> for </a:t>
            </a:r>
            <a:r>
              <a:rPr lang="fr-FR" altLang="en-US" b="1" dirty="0" err="1" smtClean="0">
                <a:latin typeface="Arial" charset="0"/>
                <a:ea typeface="MS PGothic" charset="-128"/>
              </a:rPr>
              <a:t>your</a:t>
            </a:r>
            <a:r>
              <a:rPr lang="fr-FR" altLang="en-US" b="1" dirty="0" smtClean="0">
                <a:latin typeface="Arial" charset="0"/>
                <a:ea typeface="MS PGothic" charset="-128"/>
              </a:rPr>
              <a:t> data and services</a:t>
            </a:r>
          </a:p>
          <a:p>
            <a:pPr>
              <a:buFontTx/>
              <a:buChar char="•"/>
            </a:pPr>
            <a:r>
              <a:rPr lang="nl-BE" altLang="en-US" dirty="0" smtClean="0">
                <a:latin typeface="Arial" charset="0"/>
                <a:ea typeface="MS PGothic" charset="-128"/>
              </a:rPr>
              <a:t>fast activation of apps that expose data from</a:t>
            </a:r>
            <a:r>
              <a:rPr lang="nl-BE" altLang="en-US" baseline="0" dirty="0" smtClean="0">
                <a:latin typeface="Arial" charset="0"/>
                <a:ea typeface="MS PGothic" charset="-128"/>
              </a:rPr>
              <a:t> traditional back-ends as well as the new </a:t>
            </a:r>
            <a:endParaRPr lang="en-US" altLang="en-US" dirty="0" smtClean="0">
              <a:latin typeface="Arial" charset="0"/>
              <a:ea typeface="MS PGothic" charset="-128"/>
            </a:endParaRPr>
          </a:p>
          <a:p>
            <a:pPr>
              <a:buFontTx/>
              <a:buChar char="•"/>
            </a:pPr>
            <a:r>
              <a:rPr lang="nl-BE" altLang="en-US" dirty="0" smtClean="0">
                <a:latin typeface="Arial" charset="0"/>
                <a:ea typeface="MS PGothic" charset="-128"/>
              </a:rPr>
              <a:t>Secure</a:t>
            </a:r>
            <a:r>
              <a:rPr lang="nl-BE" altLang="en-US" baseline="0" dirty="0" smtClean="0">
                <a:latin typeface="Arial" charset="0"/>
                <a:ea typeface="MS PGothic" charset="-128"/>
              </a:rPr>
              <a:t> data access through the API management layer</a:t>
            </a:r>
          </a:p>
          <a:p>
            <a:pPr>
              <a:buFontTx/>
              <a:buChar char="•"/>
            </a:pPr>
            <a:r>
              <a:rPr lang="nl-BE" altLang="en-US" baseline="0" dirty="0" smtClean="0">
                <a:latin typeface="Arial" charset="0"/>
                <a:ea typeface="MS PGothic" charset="-128"/>
              </a:rPr>
              <a:t>Throttle the activities to prevent overload or to assure golden clients are getting better service</a:t>
            </a:r>
            <a:endParaRPr lang="en-US" altLang="en-US" baseline="0" dirty="0" smtClean="0">
              <a:latin typeface="Arial" charset="0"/>
              <a:ea typeface="MS PGothic" charset="-128"/>
            </a:endParaRPr>
          </a:p>
          <a:p>
            <a:pPr>
              <a:buFontTx/>
              <a:buNone/>
            </a:pPr>
            <a:endParaRPr lang="en-US" altLang="en-US" baseline="0" dirty="0" smtClean="0">
              <a:latin typeface="Arial" charset="0"/>
              <a:ea typeface="MS PGothic" charset="-128"/>
            </a:endParaRPr>
          </a:p>
          <a:p>
            <a:pPr>
              <a:buFontTx/>
              <a:buNone/>
            </a:pPr>
            <a:r>
              <a:rPr lang="en-US" altLang="en-US" b="1" baseline="0" dirty="0" smtClean="0">
                <a:latin typeface="Arial" charset="0"/>
                <a:ea typeface="MS PGothic" charset="-128"/>
              </a:rPr>
              <a:t>Impact :</a:t>
            </a:r>
          </a:p>
          <a:p>
            <a:pPr marL="171450" indent="-171450">
              <a:buFontTx/>
              <a:buChar char="-"/>
            </a:pPr>
            <a:r>
              <a:rPr lang="en-US" altLang="en-US" baseline="0" dirty="0" smtClean="0">
                <a:latin typeface="Arial" charset="0"/>
                <a:ea typeface="MS PGothic" charset="-128"/>
              </a:rPr>
              <a:t>faster deployment of the end to end activation of a business application</a:t>
            </a:r>
          </a:p>
          <a:p>
            <a:pPr marL="171450" indent="-171450">
              <a:buFontTx/>
              <a:buChar char="-"/>
            </a:pPr>
            <a:r>
              <a:rPr lang="en-US" altLang="en-US" baseline="0" dirty="0" smtClean="0">
                <a:latin typeface="Arial" charset="0"/>
                <a:ea typeface="MS PGothic" charset="-128"/>
              </a:rPr>
              <a:t>New automations needed for the cloud enabled</a:t>
            </a:r>
          </a:p>
          <a:p>
            <a:pPr marL="171450" indent="-171450">
              <a:buFontTx/>
              <a:buChar char="-"/>
            </a:pPr>
            <a:r>
              <a:rPr lang="en-US" altLang="en-US" dirty="0" smtClean="0">
                <a:latin typeface="Arial" charset="0"/>
                <a:ea typeface="MS PGothic" charset="-128"/>
              </a:rPr>
              <a:t>Application deployment and tool chain to expand into all parts</a:t>
            </a:r>
            <a:r>
              <a:rPr lang="en-US" altLang="en-US" baseline="0" dirty="0" smtClean="0">
                <a:latin typeface="Arial" charset="0"/>
                <a:ea typeface="MS PGothic" charset="-128"/>
              </a:rPr>
              <a:t> of the multi cloud environment</a:t>
            </a:r>
            <a:endParaRPr lang="en-US" altLang="en-US" dirty="0" smtClean="0">
              <a:latin typeface="Arial" charset="0"/>
              <a:ea typeface="MS PGothic" charset="-128"/>
            </a:endParaRPr>
          </a:p>
          <a:p>
            <a:pPr>
              <a:spcBef>
                <a:spcPct val="0"/>
              </a:spcBef>
            </a:pPr>
            <a:endParaRPr lang="en-US" altLang="en-US" dirty="0" smtClean="0">
              <a:latin typeface="Arial" charset="0"/>
              <a:ea typeface="MS PGothic" charset="-128"/>
            </a:endParaRPr>
          </a:p>
          <a:p>
            <a:pPr eaLnBrk="1" hangingPunct="1">
              <a:spcBef>
                <a:spcPct val="0"/>
              </a:spcBef>
            </a:pPr>
            <a:endParaRPr lang="en-US" altLang="en-US" dirty="0" smtClean="0">
              <a:latin typeface="Arial" charset="0"/>
              <a:ea typeface="MS PGothic" charset="-128"/>
            </a:endParaRPr>
          </a:p>
          <a:p>
            <a:pPr eaLnBrk="1" hangingPunct="1">
              <a:spcBef>
                <a:spcPct val="0"/>
              </a:spcBef>
            </a:pPr>
            <a:endParaRPr lang="en-US" altLang="en-US" dirty="0">
              <a:latin typeface="Arial" charset="0"/>
              <a:ea typeface="MS PGothic" charset="-128"/>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fld id="{0DC56C75-6D0F-6C41-ABAB-793758A0A329}" type="slidenum">
              <a:rPr lang="en-US" altLang="en-US" sz="1200"/>
              <a:pPr/>
              <a:t>13</a:t>
            </a:fld>
            <a:endParaRPr lang="en-US" altLang="en-US" sz="1200"/>
          </a:p>
        </p:txBody>
      </p:sp>
    </p:spTree>
    <p:extLst>
      <p:ext uri="{BB962C8B-B14F-4D97-AF65-F5344CB8AC3E}">
        <p14:creationId xmlns:p14="http://schemas.microsoft.com/office/powerpoint/2010/main" val="310645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smtClean="0"/>
              <a:t>IBM Cloud / DOC ID / Month XX,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smtClean="0"/>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extLst/>
          </a:blip>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smtClean="0"/>
              <a:t>Click icon to add table</a:t>
            </a:r>
            <a:endParaRPr lang="en-US" dirty="0"/>
          </a:p>
        </p:txBody>
      </p:sp>
    </p:spTree>
    <p:extLst>
      <p:ext uri="{BB962C8B-B14F-4D97-AF65-F5344CB8AC3E}">
        <p14:creationId xmlns:p14="http://schemas.microsoft.com/office/powerpoint/2010/main" val="103676729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265598500"/>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ide by side 2">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55"/>
            <a:endParaRPr lang="en-US" sz="1800" dirty="0">
              <a:solidFill>
                <a:srgbClr val="1E88DA"/>
              </a:solidFill>
            </a:endParaRPr>
          </a:p>
        </p:txBody>
      </p:sp>
      <p:sp>
        <p:nvSpPr>
          <p:cNvPr id="8" name="Rectangle 7"/>
          <p:cNvSpPr/>
          <p:nvPr userDrawn="1"/>
        </p:nvSpPr>
        <p:spPr>
          <a:xfrm>
            <a:off x="0" y="0"/>
            <a:ext cx="9144000" cy="55734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55"/>
            <a:endParaRPr lang="en-US" sz="1800" dirty="0">
              <a:solidFill>
                <a:srgbClr val="1E88DA"/>
              </a:solidFill>
            </a:endParaRPr>
          </a:p>
        </p:txBody>
      </p:sp>
      <p:sp>
        <p:nvSpPr>
          <p:cNvPr id="9" name="Rectangle 8"/>
          <p:cNvSpPr/>
          <p:nvPr userDrawn="1"/>
        </p:nvSpPr>
        <p:spPr>
          <a:xfrm>
            <a:off x="139722" y="4920273"/>
            <a:ext cx="1192212" cy="92333"/>
          </a:xfrm>
          <a:prstGeom prst="rect">
            <a:avLst/>
          </a:prstGeom>
        </p:spPr>
        <p:txBody>
          <a:bodyPr wrap="square" lIns="0" tIns="0" rIns="0" bIns="0">
            <a:spAutoFit/>
          </a:bodyPr>
          <a:lstStyle/>
          <a:p>
            <a:pPr defTabSz="914355"/>
            <a:r>
              <a:rPr lang="en-US" sz="600" dirty="0">
                <a:solidFill>
                  <a:srgbClr val="2D2D2D"/>
                </a:solidFill>
                <a:cs typeface="Arial" panose="020B0604020202020204" pitchFamily="34" charset="0"/>
              </a:rPr>
              <a:t>© 2017</a:t>
            </a:r>
            <a:r>
              <a:rPr lang="en-US" sz="600" baseline="0" dirty="0">
                <a:solidFill>
                  <a:srgbClr val="2D2D2D"/>
                </a:solidFill>
                <a:cs typeface="Arial" panose="020B0604020202020204" pitchFamily="34" charset="0"/>
              </a:rPr>
              <a:t> </a:t>
            </a:r>
            <a:r>
              <a:rPr lang="en-US" sz="600" dirty="0">
                <a:solidFill>
                  <a:srgbClr val="2D2D2D"/>
                </a:solidFill>
                <a:cs typeface="Arial" panose="020B0604020202020204" pitchFamily="34" charset="0"/>
              </a:rPr>
              <a:t> IBM Corporation</a:t>
            </a:r>
          </a:p>
        </p:txBody>
      </p:sp>
      <p:sp>
        <p:nvSpPr>
          <p:cNvPr id="2" name="Title 1"/>
          <p:cNvSpPr>
            <a:spLocks noGrp="1"/>
          </p:cNvSpPr>
          <p:nvPr>
            <p:ph type="title"/>
          </p:nvPr>
        </p:nvSpPr>
        <p:spPr>
          <a:xfrm>
            <a:off x="286913" y="59862"/>
            <a:ext cx="8463136" cy="471360"/>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Tree>
    <p:extLst>
      <p:ext uri="{BB962C8B-B14F-4D97-AF65-F5344CB8AC3E}">
        <p14:creationId xmlns:p14="http://schemas.microsoft.com/office/powerpoint/2010/main" val="68157396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Side by side 2">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33"/>
            <a:endParaRPr lang="en-US" sz="1800" dirty="0">
              <a:solidFill>
                <a:srgbClr val="1E88DA"/>
              </a:solidFill>
            </a:endParaRPr>
          </a:p>
        </p:txBody>
      </p:sp>
      <p:sp>
        <p:nvSpPr>
          <p:cNvPr id="8" name="Rectangle 7"/>
          <p:cNvSpPr/>
          <p:nvPr userDrawn="1"/>
        </p:nvSpPr>
        <p:spPr>
          <a:xfrm>
            <a:off x="0" y="3"/>
            <a:ext cx="9144000" cy="548638"/>
          </a:xfrm>
          <a:prstGeom prst="rect">
            <a:avLst/>
          </a:prstGeom>
          <a:solidFill>
            <a:srgbClr val="1558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defTabSz="914333"/>
            <a:endParaRPr lang="en-US" sz="1800" dirty="0">
              <a:solidFill>
                <a:srgbClr val="1E88DA"/>
              </a:solidFill>
            </a:endParaRPr>
          </a:p>
        </p:txBody>
      </p:sp>
      <p:sp>
        <p:nvSpPr>
          <p:cNvPr id="9" name="Rectangle 8"/>
          <p:cNvSpPr/>
          <p:nvPr userDrawn="1"/>
        </p:nvSpPr>
        <p:spPr>
          <a:xfrm>
            <a:off x="139722" y="4920274"/>
            <a:ext cx="1192212" cy="92333"/>
          </a:xfrm>
          <a:prstGeom prst="rect">
            <a:avLst/>
          </a:prstGeom>
        </p:spPr>
        <p:txBody>
          <a:bodyPr wrap="square" lIns="0" tIns="0" rIns="0" bIns="0">
            <a:spAutoFit/>
          </a:bodyPr>
          <a:lstStyle/>
          <a:p>
            <a:pPr defTabSz="914333"/>
            <a:r>
              <a:rPr lang="en-US" sz="600" dirty="0">
                <a:solidFill>
                  <a:srgbClr val="2D2D2D"/>
                </a:solidFill>
                <a:cs typeface="Arial" panose="020B0604020202020204" pitchFamily="34" charset="0"/>
              </a:rPr>
              <a:t>© 2016 IBM Corporation</a:t>
            </a:r>
          </a:p>
        </p:txBody>
      </p:sp>
      <p:sp>
        <p:nvSpPr>
          <p:cNvPr id="2" name="Title 1"/>
          <p:cNvSpPr>
            <a:spLocks noGrp="1"/>
          </p:cNvSpPr>
          <p:nvPr>
            <p:ph type="title"/>
          </p:nvPr>
        </p:nvSpPr>
        <p:spPr>
          <a:xfrm>
            <a:off x="260787" y="77280"/>
            <a:ext cx="8463136" cy="777136"/>
          </a:xfrm>
        </p:spPr>
        <p:txBody>
          <a:bodyPr wrap="square" anchor="ctr" anchorCtr="0">
            <a:noAutofit/>
          </a:bodyPr>
          <a:lstStyle>
            <a:lvl1pPr>
              <a:lnSpc>
                <a:spcPts val="3000"/>
              </a:lnSpc>
              <a:defRPr sz="2800" baseline="0">
                <a:solidFill>
                  <a:srgbClr val="FFFFFF"/>
                </a:solidFill>
              </a:defRPr>
            </a:lvl1pPr>
          </a:lstStyle>
          <a:p>
            <a:r>
              <a:rPr lang="en-US" dirty="0"/>
              <a:t>Click to edit Master title</a:t>
            </a:r>
          </a:p>
        </p:txBody>
      </p:sp>
      <p:sp>
        <p:nvSpPr>
          <p:cNvPr id="14" name="Text Placeholder 5"/>
          <p:cNvSpPr>
            <a:spLocks noGrp="1"/>
          </p:cNvSpPr>
          <p:nvPr>
            <p:ph type="body" sz="quarter" idx="13"/>
          </p:nvPr>
        </p:nvSpPr>
        <p:spPr>
          <a:xfrm>
            <a:off x="277456" y="1506375"/>
            <a:ext cx="8387855" cy="2967934"/>
          </a:xfrm>
        </p:spPr>
        <p:txBody>
          <a:bodyPr vert="horz" wrap="square" lIns="0" tIns="0" rIns="0" bIns="0" rtlCol="0" anchor="t" anchorCtr="0">
            <a:noAutofit/>
          </a:bodyPr>
          <a:lstStyle>
            <a:lvl1pPr>
              <a:defRPr lang="en-US" dirty="0" smtClean="0">
                <a:solidFill>
                  <a:srgbClr val="2D2D2D"/>
                </a:solidFill>
              </a:defRPr>
            </a:lvl1pPr>
            <a:lvl2pPr>
              <a:defRPr>
                <a:solidFill>
                  <a:srgbClr val="2D2D2D"/>
                </a:solidFill>
              </a:defRPr>
            </a:lvl2pPr>
            <a:lvl3pPr>
              <a:defRPr>
                <a:solidFill>
                  <a:srgbClr val="2D2D2D"/>
                </a:solidFill>
              </a:defRPr>
            </a:lvl3pPr>
            <a:lvl4pPr>
              <a:defRPr>
                <a:solidFill>
                  <a:srgbClr val="2D2D2D"/>
                </a:solidFill>
              </a:defRPr>
            </a:lvl4pPr>
            <a:lvl5pPr>
              <a:defRPr>
                <a:solidFill>
                  <a:srgbClr val="2D2D2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5"/>
          </p:nvPr>
        </p:nvSpPr>
        <p:spPr>
          <a:xfrm>
            <a:off x="273051" y="1074741"/>
            <a:ext cx="8438662" cy="331787"/>
          </a:xfrm>
        </p:spPr>
        <p:txBody>
          <a:bodyPr/>
          <a:lstStyle>
            <a:lvl1pPr>
              <a:defRPr b="1">
                <a:solidFill>
                  <a:schemeClr val="accent5"/>
                </a:solidFill>
              </a:defRPr>
            </a:lvl1pPr>
          </a:lstStyle>
          <a:p>
            <a:pPr lvl="0"/>
            <a:r>
              <a:rPr lang="en-US" dirty="0"/>
              <a:t>Click to edit Master text styles</a:t>
            </a:r>
          </a:p>
        </p:txBody>
      </p:sp>
    </p:spTree>
    <p:extLst>
      <p:ext uri="{BB962C8B-B14F-4D97-AF65-F5344CB8AC3E}">
        <p14:creationId xmlns:p14="http://schemas.microsoft.com/office/powerpoint/2010/main" val="16253061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4" name="Slide title"/>
          <p:cNvSpPr txBox="1">
            <a:spLocks noGrp="1"/>
          </p:cNvSpPr>
          <p:nvPr>
            <p:ph type="body" sz="quarter" idx="13"/>
          </p:nvPr>
        </p:nvSpPr>
        <p:spPr>
          <a:xfrm>
            <a:off x="190500" y="190501"/>
            <a:ext cx="3018187" cy="390917"/>
          </a:xfrm>
          <a:prstGeom prst="rect">
            <a:avLst/>
          </a:prstGeom>
        </p:spPr>
        <p:txBody>
          <a:bodyPr lIns="45718" tIns="45718" rIns="45718" bIns="45718"/>
          <a:lstStyle>
            <a:lvl1pPr defTabSz="582930">
              <a:lnSpc>
                <a:spcPct val="90000"/>
              </a:lnSpc>
              <a:buNone/>
              <a:defRPr sz="2250" b="1">
                <a:solidFill>
                  <a:schemeClr val="accent4"/>
                </a:solidFill>
              </a:defRPr>
            </a:lvl1pPr>
          </a:lstStyle>
          <a:p>
            <a:r>
              <a:rPr dirty="0"/>
              <a:t>Slide title</a:t>
            </a:r>
          </a:p>
        </p:txBody>
      </p:sp>
    </p:spTree>
    <p:extLst>
      <p:ext uri="{BB962C8B-B14F-4D97-AF65-F5344CB8AC3E}">
        <p14:creationId xmlns:p14="http://schemas.microsoft.com/office/powerpoint/2010/main" val="4190089943"/>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t>IBM Cloud / DOC ID / Month XX,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r>
              <a:rPr lang="en-US" dirty="0" smtClean="0"/>
              <a:t>IBM Cloud / DOC ID / Month XX,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956908918"/>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134280328"/>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Tree>
    <p:extLst>
      <p:ext uri="{BB962C8B-B14F-4D97-AF65-F5344CB8AC3E}">
        <p14:creationId xmlns:p14="http://schemas.microsoft.com/office/powerpoint/2010/main" val="1474976457"/>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smtClean="0"/>
              <a:t>Drag picture to placeholder or click icon to add</a:t>
            </a:r>
            <a:endParaRPr lang="en-US" dirty="0"/>
          </a:p>
        </p:txBody>
      </p:sp>
    </p:spTree>
    <p:extLst>
      <p:ext uri="{BB962C8B-B14F-4D97-AF65-F5344CB8AC3E}">
        <p14:creationId xmlns:p14="http://schemas.microsoft.com/office/powerpoint/2010/main" val="1525575478"/>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Tree>
    <p:extLst>
      <p:ext uri="{BB962C8B-B14F-4D97-AF65-F5344CB8AC3E}">
        <p14:creationId xmlns:p14="http://schemas.microsoft.com/office/powerpoint/2010/main" val="1260641244"/>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523726606"/>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Click icon to add picture</a:t>
            </a:r>
            <a:endParaRPr lang="en-US" dirty="0"/>
          </a:p>
        </p:txBody>
      </p:sp>
      <p:sp>
        <p:nvSpPr>
          <p:cNvPr id="2" name="Title 1"/>
          <p:cNvSpPr>
            <a:spLocks noGrp="1"/>
          </p:cNvSpPr>
          <p:nvPr>
            <p:ph type="title"/>
          </p:nvPr>
        </p:nvSpPr>
        <p:spPr>
          <a:xfrm>
            <a:off x="228600" y="411480"/>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091205935"/>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Tree>
    <p:extLst>
      <p:ext uri="{BB962C8B-B14F-4D97-AF65-F5344CB8AC3E}">
        <p14:creationId xmlns:p14="http://schemas.microsoft.com/office/powerpoint/2010/main" val="38780416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smtClean="0"/>
              <a:t>Drag picture to placeholder or click icon to add</a:t>
            </a:r>
            <a:endParaRPr lang="en-US" dirty="0"/>
          </a:p>
        </p:txBody>
      </p:sp>
    </p:spTree>
    <p:extLst>
      <p:ext uri="{BB962C8B-B14F-4D97-AF65-F5344CB8AC3E}">
        <p14:creationId xmlns:p14="http://schemas.microsoft.com/office/powerpoint/2010/main" val="939981713"/>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smtClean="0"/>
              <a:t>Click icon to add table</a:t>
            </a:r>
            <a:endParaRPr lang="en-US" dirty="0"/>
          </a:p>
        </p:txBody>
      </p:sp>
    </p:spTree>
    <p:extLst>
      <p:ext uri="{BB962C8B-B14F-4D97-AF65-F5344CB8AC3E}">
        <p14:creationId xmlns:p14="http://schemas.microsoft.com/office/powerpoint/2010/main" val="90848113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smtClean="0"/>
              <a:t>Click icon to add picture</a:t>
            </a:r>
            <a:endParaRPr lang="en-US" dirty="0"/>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233655354"/>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Click icon to add picture</a:t>
            </a:r>
            <a:endParaRPr lang="en-US" dirty="0"/>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Tree>
    <p:extLst>
      <p:ext uri="{BB962C8B-B14F-4D97-AF65-F5344CB8AC3E}">
        <p14:creationId xmlns:p14="http://schemas.microsoft.com/office/powerpoint/2010/main" val="61393180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Tree>
    <p:extLst>
      <p:ext uri="{BB962C8B-B14F-4D97-AF65-F5344CB8AC3E}">
        <p14:creationId xmlns:p14="http://schemas.microsoft.com/office/powerpoint/2010/main" val="184037283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Tree>
    <p:extLst>
      <p:ext uri="{BB962C8B-B14F-4D97-AF65-F5344CB8AC3E}">
        <p14:creationId xmlns:p14="http://schemas.microsoft.com/office/powerpoint/2010/main" val="9392364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smtClean="0"/>
              <a:t>IBM Cloud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Tree>
    <p:extLst>
      <p:ext uri="{BB962C8B-B14F-4D97-AF65-F5344CB8AC3E}">
        <p14:creationId xmlns:p14="http://schemas.microsoft.com/office/powerpoint/2010/main" val="11596949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Tree>
    <p:extLst>
      <p:ext uri="{BB962C8B-B14F-4D97-AF65-F5344CB8AC3E}">
        <p14:creationId xmlns:p14="http://schemas.microsoft.com/office/powerpoint/2010/main" val="133155060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17424643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smtClean="0"/>
              <a:t>Click icon to add table</a:t>
            </a:r>
            <a:endParaRPr lang="en-US" dirty="0"/>
          </a:p>
        </p:txBody>
      </p:sp>
    </p:spTree>
    <p:extLst>
      <p:ext uri="{BB962C8B-B14F-4D97-AF65-F5344CB8AC3E}">
        <p14:creationId xmlns:p14="http://schemas.microsoft.com/office/powerpoint/2010/main" val="32134878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Tree>
    <p:extLst>
      <p:ext uri="{BB962C8B-B14F-4D97-AF65-F5344CB8AC3E}">
        <p14:creationId xmlns:p14="http://schemas.microsoft.com/office/powerpoint/2010/main" val="213505690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smtClean="0"/>
              <a:t>IBM Cloud / DOC ID / Month XX,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extLst/>
          </a:blip>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IBM Cloud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smtClean="0"/>
              <a:t>IBM Cloud / DOC ID / Month XX, 2018 / © 2018 IBM Corporation</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156515437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02233810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Tree>
    <p:extLst>
      <p:ext uri="{BB962C8B-B14F-4D97-AF65-F5344CB8AC3E}">
        <p14:creationId xmlns:p14="http://schemas.microsoft.com/office/powerpoint/2010/main" val="41980386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smtClean="0"/>
              <a:t>IBM Cloud / DOC ID / Month XX, 2018 / © 2018 IBM Corporation</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smtClean="0"/>
              <a:t>Click icon to add picture</a:t>
            </a:r>
            <a:endParaRPr lang="en-US" dirty="0"/>
          </a:p>
        </p:txBody>
      </p:sp>
    </p:spTree>
    <p:extLst>
      <p:ext uri="{BB962C8B-B14F-4D97-AF65-F5344CB8AC3E}">
        <p14:creationId xmlns:p14="http://schemas.microsoft.com/office/powerpoint/2010/main" val="167525579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35406954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962635556"/>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2021476841"/>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5515322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0" i="0">
                <a:latin typeface="Arial" charset="0"/>
                <a:ea typeface="Arial" charset="0"/>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Tree>
    <p:extLst>
      <p:ext uri="{BB962C8B-B14F-4D97-AF65-F5344CB8AC3E}">
        <p14:creationId xmlns:p14="http://schemas.microsoft.com/office/powerpoint/2010/main" val="366017134"/>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61512192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smtClean="0"/>
              <a:t>Drag picture to placeholder or click icon to add</a:t>
            </a:r>
            <a:endParaRPr lang="en-US" dirty="0"/>
          </a:p>
        </p:txBody>
      </p:sp>
    </p:spTree>
    <p:extLst>
      <p:ext uri="{BB962C8B-B14F-4D97-AF65-F5344CB8AC3E}">
        <p14:creationId xmlns:p14="http://schemas.microsoft.com/office/powerpoint/2010/main" val="1270464095"/>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smtClean="0"/>
              <a:t>Click icon to add table</a:t>
            </a:r>
            <a:endParaRPr lang="en-US" dirty="0"/>
          </a:p>
        </p:txBody>
      </p:sp>
    </p:spTree>
    <p:extLst>
      <p:ext uri="{BB962C8B-B14F-4D97-AF65-F5344CB8AC3E}">
        <p14:creationId xmlns:p14="http://schemas.microsoft.com/office/powerpoint/2010/main" val="2086515363"/>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803234078"/>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smtClean="0"/>
              <a:t>IBM Cloud / DOC ID / Month XX, 2018 / © 2018 IBM Corporation</a:t>
            </a:r>
            <a:endParaRPr lang="en-US" dirty="0"/>
          </a:p>
        </p:txBody>
      </p:sp>
    </p:spTree>
    <p:extLst>
      <p:ext uri="{BB962C8B-B14F-4D97-AF65-F5344CB8AC3E}">
        <p14:creationId xmlns:p14="http://schemas.microsoft.com/office/powerpoint/2010/main" val="1256806130"/>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smtClean="0"/>
              <a:t>IBM Cloud / DOC ID / Month XX, 2018 /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smtClean="0"/>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144949078"/>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912698248"/>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dirty="0"/>
          </a:p>
        </p:txBody>
      </p:sp>
    </p:spTree>
    <p:extLst>
      <p:ext uri="{BB962C8B-B14F-4D97-AF65-F5344CB8AC3E}">
        <p14:creationId xmlns:p14="http://schemas.microsoft.com/office/powerpoint/2010/main" val="243763615"/>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smtClean="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411480"/>
            <a:ext cx="4114800" cy="64008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201168"/>
            <a:ext cx="4114800" cy="6400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smtClean="0"/>
              <a:t>Drag picture to placeholder or click icon to add</a:t>
            </a:r>
            <a:endParaRPr lang="en-US" dirty="0"/>
          </a:p>
        </p:txBody>
      </p:sp>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492536042"/>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651282356"/>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1713871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smtClean="0"/>
              <a:t>IBM Cloud / DOC ID / Month XX, 2018 /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smtClean="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smtClean="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smtClean="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45367505"/>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smtClean="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dirty="0"/>
          </a:p>
        </p:txBody>
      </p:sp>
    </p:spTree>
    <p:extLst>
      <p:ext uri="{BB962C8B-B14F-4D97-AF65-F5344CB8AC3E}">
        <p14:creationId xmlns:p14="http://schemas.microsoft.com/office/powerpoint/2010/main" val="1502749896"/>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smtClean="0"/>
              <a:t>Drag picture to placeholder or click icon to add</a:t>
            </a:r>
            <a:endParaRPr lang="en-US" dirty="0"/>
          </a:p>
        </p:txBody>
      </p:sp>
    </p:spTree>
    <p:extLst>
      <p:ext uri="{BB962C8B-B14F-4D97-AF65-F5344CB8AC3E}">
        <p14:creationId xmlns:p14="http://schemas.microsoft.com/office/powerpoint/2010/main" val="1038301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theme" Target="../theme/theme3.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theme" Target="../theme/theme4.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dirty="0" smtClean="0"/>
              <a:t>IBM Cloud / DOC ID / Month XX, 2018 / © 2018 IBM Corporation</a:t>
            </a:r>
            <a:endParaRPr lang="en-US" dirty="0"/>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6" r:id="rId36"/>
    <p:sldLayoutId id="2147483827" r:id="rId37"/>
    <p:sldLayoutId id="2147483828" r:id="rId38"/>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smtClean="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timing>
    <p:tnLst>
      <p:par>
        <p:cTn id="1" dur="indefinite" restart="never" nodeType="tmRoot"/>
      </p:par>
    </p:tnLst>
  </p:timing>
  <p:hf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wmf"/><Relationship Id="rId2" Type="http://schemas.openxmlformats.org/officeDocument/2006/relationships/notesSlide" Target="../notesSlides/notesSlide9.xml"/><Relationship Id="rId1" Type="http://schemas.openxmlformats.org/officeDocument/2006/relationships/slideLayout" Target="../slideLayouts/slideLayout89.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png"/><Relationship Id="rId9"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89.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92.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wdp"/><Relationship Id="rId9"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wmf"/><Relationship Id="rId7" Type="http://schemas.openxmlformats.org/officeDocument/2006/relationships/image" Target="../media/image40.tiff"/><Relationship Id="rId2" Type="http://schemas.openxmlformats.org/officeDocument/2006/relationships/notesSlide" Target="../notesSlides/notesSlide12.xml"/><Relationship Id="rId1" Type="http://schemas.openxmlformats.org/officeDocument/2006/relationships/slideLayout" Target="../slideLayouts/slideLayout89.xml"/><Relationship Id="rId6" Type="http://schemas.openxmlformats.org/officeDocument/2006/relationships/image" Target="../media/image39.tiff"/><Relationship Id="rId11" Type="http://schemas.openxmlformats.org/officeDocument/2006/relationships/image" Target="../media/image44.png"/><Relationship Id="rId5" Type="http://schemas.openxmlformats.org/officeDocument/2006/relationships/image" Target="../media/image38.wmf"/><Relationship Id="rId10" Type="http://schemas.openxmlformats.org/officeDocument/2006/relationships/image" Target="../media/image43.tiff"/><Relationship Id="rId4" Type="http://schemas.openxmlformats.org/officeDocument/2006/relationships/image" Target="../media/image37.wmf"/><Relationship Id="rId9" Type="http://schemas.openxmlformats.org/officeDocument/2006/relationships/image" Target="../media/image4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9.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9.xml"/><Relationship Id="rId5" Type="http://schemas.openxmlformats.org/officeDocument/2006/relationships/image" Target="../media/image13.tiff"/><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89.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emf"/><Relationship Id="rId4" Type="http://schemas.openxmlformats.org/officeDocument/2006/relationships/image" Target="../media/image15.jpg"/><Relationship Id="rId9"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de-DE" smtClean="0"/>
              <a:t>IBM Cloud / DOC ID / Month XX, 2018 / © 2018 IBM Corporation</a:t>
            </a:r>
            <a:endParaRPr lang="en-US" dirty="0"/>
          </a:p>
        </p:txBody>
      </p:sp>
      <p:sp>
        <p:nvSpPr>
          <p:cNvPr id="2" name="Title 1"/>
          <p:cNvSpPr>
            <a:spLocks noGrp="1"/>
          </p:cNvSpPr>
          <p:nvPr>
            <p:ph type="title"/>
          </p:nvPr>
        </p:nvSpPr>
        <p:spPr/>
        <p:txBody>
          <a:bodyPr/>
          <a:lstStyle/>
          <a:p>
            <a:r>
              <a:rPr lang="en-US" dirty="0" smtClean="0"/>
              <a:t>IBM Cloud Private Overview</a:t>
            </a:r>
            <a:endParaRPr lang="en-US" dirty="0"/>
          </a:p>
        </p:txBody>
      </p:sp>
      <p:sp>
        <p:nvSpPr>
          <p:cNvPr id="3" name="Slide Number Placeholder 2"/>
          <p:cNvSpPr>
            <a:spLocks noGrp="1"/>
          </p:cNvSpPr>
          <p:nvPr>
            <p:ph type="sldNum" sz="quarter" idx="4294967295"/>
          </p:nvPr>
        </p:nvSpPr>
        <p:spPr>
          <a:xfrm>
            <a:off x="7086600" y="4826000"/>
            <a:ext cx="2057400" cy="138113"/>
          </a:xfrm>
        </p:spPr>
        <p:txBody>
          <a:bodyPr/>
          <a:lstStyle/>
          <a:p>
            <a:fld id="{D0BE6F14-FF48-0F4F-A8AA-2E3F25371E4A}" type="slidenum">
              <a:rPr lang="en-US" smtClean="0"/>
              <a:pPr/>
              <a:t>1</a:t>
            </a:fld>
            <a:endParaRPr lang="en-US" dirty="0"/>
          </a:p>
        </p:txBody>
      </p:sp>
    </p:spTree>
    <p:extLst>
      <p:ext uri="{BB962C8B-B14F-4D97-AF65-F5344CB8AC3E}">
        <p14:creationId xmlns:p14="http://schemas.microsoft.com/office/powerpoint/2010/main" val="1689651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138"/>
          <p:cNvSpPr/>
          <p:nvPr/>
        </p:nvSpPr>
        <p:spPr>
          <a:xfrm>
            <a:off x="202516" y="1971977"/>
            <a:ext cx="7252384" cy="2431435"/>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lgn="l">
              <a:defRPr sz="2000">
                <a:solidFill>
                  <a:srgbClr val="000000"/>
                </a:solidFill>
                <a:latin typeface="HelvNeue Bold for IBM"/>
                <a:ea typeface="HelvNeue Bold for IBM"/>
                <a:cs typeface="HelvNeue Bold for IBM"/>
                <a:sym typeface="HelvNeue Bold for IBM"/>
              </a:defRPr>
            </a:lvl1pPr>
          </a:lstStyle>
          <a:p>
            <a:pPr defTabSz="685800"/>
            <a:r>
              <a:rPr lang="en-US" sz="1650" b="1" dirty="0" smtClean="0">
                <a:solidFill>
                  <a:schemeClr val="tx1"/>
                </a:solidFill>
                <a:latin typeface="Arial"/>
              </a:rPr>
              <a:t>IBM’s </a:t>
            </a:r>
            <a:r>
              <a:rPr lang="en-US" sz="1650" b="1" dirty="0" smtClean="0">
                <a:solidFill>
                  <a:schemeClr val="tx1"/>
                </a:solidFill>
                <a:latin typeface="Arial"/>
              </a:rPr>
              <a:t>capabilities</a:t>
            </a:r>
            <a:endParaRPr lang="en-US" sz="1650" b="1" dirty="0">
              <a:solidFill>
                <a:schemeClr val="tx1"/>
              </a:solidFill>
              <a:latin typeface="Arial"/>
            </a:endParaRPr>
          </a:p>
          <a:p>
            <a:pPr marL="257175" indent="-257175" defTabSz="685800">
              <a:buFont typeface="Arial" charset="0"/>
              <a:buChar char="•"/>
            </a:pPr>
            <a:endParaRPr lang="en-US" sz="1650" dirty="0">
              <a:solidFill>
                <a:schemeClr val="tx1"/>
              </a:solidFill>
              <a:latin typeface="Arial"/>
            </a:endParaRPr>
          </a:p>
          <a:p>
            <a:pPr marL="257175" indent="-257175" defTabSz="685800">
              <a:buFont typeface="Arial" charset="0"/>
              <a:buChar char="•"/>
            </a:pPr>
            <a:r>
              <a:rPr lang="en-US" sz="1500" dirty="0">
                <a:solidFill>
                  <a:schemeClr val="tx1"/>
                </a:solidFill>
                <a:latin typeface="Arial"/>
              </a:rPr>
              <a:t>Transformation A</a:t>
            </a:r>
            <a:r>
              <a:rPr lang="en-US" sz="1500" dirty="0" smtClean="0">
                <a:solidFill>
                  <a:schemeClr val="tx1"/>
                </a:solidFill>
                <a:latin typeface="Arial"/>
              </a:rPr>
              <a:t>dvisor </a:t>
            </a:r>
            <a:r>
              <a:rPr lang="en-US" sz="1500" dirty="0">
                <a:solidFill>
                  <a:schemeClr val="tx1"/>
                </a:solidFill>
                <a:latin typeface="Arial"/>
              </a:rPr>
              <a:t>provides guidance on where to run your critical workloads</a:t>
            </a:r>
          </a:p>
          <a:p>
            <a:pPr marL="257175" indent="-257175" defTabSz="685800">
              <a:buFont typeface="Arial" charset="0"/>
              <a:buChar char="•"/>
            </a:pPr>
            <a:endParaRPr lang="en-US" sz="1500" dirty="0">
              <a:solidFill>
                <a:schemeClr val="tx1"/>
              </a:solidFill>
              <a:latin typeface="Arial"/>
            </a:endParaRPr>
          </a:p>
          <a:p>
            <a:pPr marL="257175" indent="-257175" defTabSz="685800">
              <a:buFont typeface="Arial" charset="0"/>
              <a:buChar char="•"/>
            </a:pPr>
            <a:r>
              <a:rPr lang="en-US" sz="1500" dirty="0">
                <a:solidFill>
                  <a:schemeClr val="tx1"/>
                </a:solidFill>
                <a:latin typeface="Arial"/>
              </a:rPr>
              <a:t>Next generation versions of industry leading IBM Middleware and Analytics (WAS, MQ, DB2) to speed innovation and gain new insights into </a:t>
            </a:r>
            <a:r>
              <a:rPr lang="en-US" sz="1500" dirty="0" smtClean="0">
                <a:solidFill>
                  <a:schemeClr val="tx1"/>
                </a:solidFill>
                <a:latin typeface="Arial"/>
              </a:rPr>
              <a:t>data</a:t>
            </a:r>
          </a:p>
          <a:p>
            <a:pPr marL="257175" indent="-257175" defTabSz="685800">
              <a:buFont typeface="Arial" charset="0"/>
              <a:buChar char="•"/>
            </a:pPr>
            <a:endParaRPr lang="en-US" sz="1500" dirty="0">
              <a:solidFill>
                <a:schemeClr val="tx1"/>
              </a:solidFill>
              <a:latin typeface="Arial"/>
            </a:endParaRPr>
          </a:p>
          <a:p>
            <a:pPr marL="257175" indent="-257175" defTabSz="685800">
              <a:buFont typeface="Arial" charset="0"/>
              <a:buChar char="•"/>
            </a:pPr>
            <a:r>
              <a:rPr lang="en-US" sz="1500" dirty="0" smtClean="0">
                <a:solidFill>
                  <a:schemeClr val="tx1"/>
                </a:solidFill>
                <a:latin typeface="Arial"/>
              </a:rPr>
              <a:t>Vulnerability assessment</a:t>
            </a:r>
            <a:endParaRPr lang="en-US" sz="1500" dirty="0">
              <a:solidFill>
                <a:schemeClr val="tx1"/>
              </a:solidFill>
              <a:latin typeface="Arial"/>
            </a:endParaRPr>
          </a:p>
          <a:p>
            <a:pPr marL="257175" indent="-257175" defTabSz="685800">
              <a:buFont typeface="Arial" charset="0"/>
              <a:buChar char="•"/>
            </a:pPr>
            <a:endParaRPr lang="en-US" sz="1500" dirty="0">
              <a:solidFill>
                <a:schemeClr val="tx1"/>
              </a:solidFill>
              <a:latin typeface="Arial"/>
            </a:endParaRPr>
          </a:p>
          <a:p>
            <a:pPr marL="257175" indent="-257175" defTabSz="685800">
              <a:buFont typeface="Arial" charset="0"/>
              <a:buChar char="•"/>
            </a:pPr>
            <a:r>
              <a:rPr lang="en-US" sz="1500" dirty="0">
                <a:solidFill>
                  <a:schemeClr val="tx1"/>
                </a:solidFill>
                <a:latin typeface="Arial"/>
              </a:rPr>
              <a:t>Elastic runtimes enable the enterprise </a:t>
            </a:r>
            <a:r>
              <a:rPr lang="en-US" sz="1500" dirty="0" smtClean="0">
                <a:solidFill>
                  <a:schemeClr val="tx1"/>
                </a:solidFill>
                <a:latin typeface="Arial"/>
              </a:rPr>
              <a:t>to </a:t>
            </a:r>
            <a:r>
              <a:rPr lang="en-US" sz="1500" dirty="0">
                <a:solidFill>
                  <a:schemeClr val="tx1"/>
                </a:solidFill>
                <a:latin typeface="Arial"/>
              </a:rPr>
              <a:t>scale up and scale down as needed</a:t>
            </a:r>
          </a:p>
        </p:txBody>
      </p:sp>
      <p:sp>
        <p:nvSpPr>
          <p:cNvPr id="37" name="Text Box 31"/>
          <p:cNvSpPr txBox="1">
            <a:spLocks noChangeArrowheads="1"/>
          </p:cNvSpPr>
          <p:nvPr/>
        </p:nvSpPr>
        <p:spPr bwMode="auto">
          <a:xfrm>
            <a:off x="164592" y="1050052"/>
            <a:ext cx="8655558" cy="671915"/>
          </a:xfrm>
          <a:prstGeom prst="rect">
            <a:avLst/>
          </a:prstGeom>
          <a:noFill/>
          <a:ln>
            <a:noFill/>
          </a:ln>
          <a:effectLst>
            <a:prstShdw prst="shdw17" dist="17961" dir="2700000">
              <a:srgbClr val="00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93000"/>
              </a:lnSpc>
              <a:spcBef>
                <a:spcPct val="50000"/>
              </a:spcBef>
              <a:buClr>
                <a:srgbClr val="000000"/>
              </a:buClr>
              <a:buSzPct val="100000"/>
              <a:defRPr/>
            </a:pPr>
            <a:r>
              <a:rPr lang="en-US" sz="1350" b="1" dirty="0">
                <a:solidFill>
                  <a:schemeClr val="tx1"/>
                </a:solidFill>
                <a:ea typeface="MS PGothic" charset="0"/>
                <a:cs typeface="ＭＳ Ｐゴシック" charset="-128"/>
              </a:rPr>
              <a:t>Use </a:t>
            </a:r>
            <a:r>
              <a:rPr lang="en-US" sz="1350" b="1" dirty="0" smtClean="0">
                <a:solidFill>
                  <a:schemeClr val="tx1"/>
                </a:solidFill>
                <a:ea typeface="MS PGothic" charset="0"/>
                <a:cs typeface="ＭＳ Ｐゴシック" charset="-128"/>
              </a:rPr>
              <a:t>case #2: </a:t>
            </a:r>
            <a:r>
              <a:rPr lang="en-US" sz="1350" dirty="0">
                <a:solidFill>
                  <a:schemeClr val="tx1"/>
                </a:solidFill>
                <a:ea typeface="MS PGothic" charset="0"/>
                <a:cs typeface="ＭＳ Ｐゴシック" charset="-128"/>
              </a:rPr>
              <a:t>Developers need to </a:t>
            </a:r>
            <a:r>
              <a:rPr lang="en-US" sz="1350" dirty="0" smtClean="0">
                <a:solidFill>
                  <a:schemeClr val="tx1"/>
                </a:solidFill>
                <a:ea typeface="MS PGothic" charset="0"/>
                <a:cs typeface="ＭＳ Ｐゴシック" charset="-128"/>
              </a:rPr>
              <a:t>cloud enable </a:t>
            </a:r>
            <a:r>
              <a:rPr lang="en-US" sz="1350" dirty="0">
                <a:solidFill>
                  <a:schemeClr val="tx1"/>
                </a:solidFill>
                <a:ea typeface="MS PGothic" charset="0"/>
                <a:cs typeface="ＭＳ Ｐゴシック" charset="-128"/>
              </a:rPr>
              <a:t>applications that meet security and regulatory needs. IBM Cloud private provides the platform for rapidly developing and deploying </a:t>
            </a:r>
            <a:r>
              <a:rPr lang="en-US" sz="1350" dirty="0" smtClean="0">
                <a:solidFill>
                  <a:schemeClr val="tx1"/>
                </a:solidFill>
                <a:ea typeface="MS PGothic" charset="0"/>
                <a:cs typeface="ＭＳ Ｐゴシック" charset="-128"/>
              </a:rPr>
              <a:t>cloud enabled </a:t>
            </a:r>
            <a:r>
              <a:rPr lang="en-US" sz="1350" dirty="0">
                <a:solidFill>
                  <a:schemeClr val="tx1"/>
                </a:solidFill>
                <a:ea typeface="MS PGothic" charset="0"/>
                <a:cs typeface="ＭＳ Ｐゴシック" charset="-128"/>
              </a:rPr>
              <a:t>applications, while meeting the security and regulatory needs of the enterprise</a:t>
            </a:r>
            <a:r>
              <a:rPr lang="en-US" sz="1350" dirty="0" smtClean="0">
                <a:solidFill>
                  <a:schemeClr val="tx1"/>
                </a:solidFill>
                <a:ea typeface="MS PGothic" charset="0"/>
                <a:cs typeface="ＭＳ Ｐゴシック" charset="-128"/>
              </a:rPr>
              <a:t>.</a:t>
            </a:r>
            <a:endParaRPr lang="en-US" sz="1350" dirty="0">
              <a:solidFill>
                <a:schemeClr val="tx1"/>
              </a:solidFill>
              <a:ea typeface="MS PGothic" charset="0"/>
              <a:cs typeface="ＭＳ Ｐゴシック" charset="-128"/>
            </a:endParaRPr>
          </a:p>
        </p:txBody>
      </p:sp>
      <p:sp>
        <p:nvSpPr>
          <p:cNvPr id="2" name="Title 1"/>
          <p:cNvSpPr>
            <a:spLocks noGrp="1"/>
          </p:cNvSpPr>
          <p:nvPr>
            <p:ph type="title"/>
          </p:nvPr>
        </p:nvSpPr>
        <p:spPr>
          <a:xfrm>
            <a:off x="228600" y="201168"/>
            <a:ext cx="8499764" cy="381000"/>
          </a:xfrm>
        </p:spPr>
        <p:txBody>
          <a:bodyPr/>
          <a:lstStyle/>
          <a:p>
            <a:r>
              <a:rPr lang="en-US" dirty="0" smtClean="0"/>
              <a:t>Use case #2: IBM </a:t>
            </a:r>
            <a:r>
              <a:rPr lang="en-US" dirty="0" smtClean="0"/>
              <a:t>Cloud Private to cloud-enable applications</a:t>
            </a:r>
            <a:endParaRPr lang="en-US" dirty="0"/>
          </a:p>
        </p:txBody>
      </p:sp>
    </p:spTree>
    <p:extLst>
      <p:ext uri="{BB962C8B-B14F-4D97-AF65-F5344CB8AC3E}">
        <p14:creationId xmlns:p14="http://schemas.microsoft.com/office/powerpoint/2010/main" val="3922950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446062" cy="381000"/>
          </a:xfrm>
        </p:spPr>
        <p:txBody>
          <a:bodyPr/>
          <a:lstStyle/>
          <a:p>
            <a:r>
              <a:rPr lang="en-US" dirty="0"/>
              <a:t>Key use cases are driving private cloud adoption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11</a:t>
            </a:fld>
            <a:endParaRPr lang="en-US" dirty="0"/>
          </a:p>
        </p:txBody>
      </p:sp>
      <p:sp>
        <p:nvSpPr>
          <p:cNvPr id="7" name="Footer Placeholder 6"/>
          <p:cNvSpPr>
            <a:spLocks noGrp="1"/>
          </p:cNvSpPr>
          <p:nvPr>
            <p:ph type="ftr" sz="quarter" idx="11"/>
          </p:nvPr>
        </p:nvSpPr>
        <p:spPr/>
        <p:txBody>
          <a:bodyPr/>
          <a:lstStyle/>
          <a:p>
            <a:r>
              <a:rPr lang="de-DE" dirty="0"/>
              <a:t>Think 2018 / DOC ID / Month XX, 2018 / © 2018 IBM Corporation</a:t>
            </a:r>
            <a:endParaRPr lang="en-US" dirty="0"/>
          </a:p>
        </p:txBody>
      </p:sp>
      <p:sp>
        <p:nvSpPr>
          <p:cNvPr id="8" name="Rectangle 7">
            <a:extLst>
              <a:ext uri="{FF2B5EF4-FFF2-40B4-BE49-F238E27FC236}">
                <a16:creationId xmlns:a16="http://schemas.microsoft.com/office/drawing/2014/main" xmlns="" id="{842032A7-0FA5-45B4-8A12-F218BA3D4DB8}"/>
              </a:ext>
            </a:extLst>
          </p:cNvPr>
          <p:cNvSpPr>
            <a:spLocks/>
          </p:cNvSpPr>
          <p:nvPr/>
        </p:nvSpPr>
        <p:spPr bwMode="auto">
          <a:xfrm>
            <a:off x="80919" y="856212"/>
            <a:ext cx="2952201" cy="3715103"/>
          </a:xfrm>
          <a:prstGeom prst="rect">
            <a:avLst/>
          </a:prstGeom>
          <a:solidFill>
            <a:schemeClr val="bg2">
              <a:lumMod val="95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9" name="Rectangle 8">
            <a:extLst>
              <a:ext uri="{FF2B5EF4-FFF2-40B4-BE49-F238E27FC236}">
                <a16:creationId xmlns:a16="http://schemas.microsoft.com/office/drawing/2014/main" xmlns="" id="{F2388397-DDF1-48D4-8557-7470111E51E6}"/>
              </a:ext>
            </a:extLst>
          </p:cNvPr>
          <p:cNvSpPr>
            <a:spLocks/>
          </p:cNvSpPr>
          <p:nvPr/>
        </p:nvSpPr>
        <p:spPr bwMode="auto">
          <a:xfrm>
            <a:off x="6113269" y="856211"/>
            <a:ext cx="2912264" cy="3729786"/>
          </a:xfrm>
          <a:prstGeom prst="rect">
            <a:avLst/>
          </a:prstGeom>
          <a:solidFill>
            <a:schemeClr val="accent2">
              <a:lumMod val="20000"/>
              <a:lumOff val="80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10" name="Rectangle 9">
            <a:extLst>
              <a:ext uri="{FF2B5EF4-FFF2-40B4-BE49-F238E27FC236}">
                <a16:creationId xmlns:a16="http://schemas.microsoft.com/office/drawing/2014/main" xmlns="" id="{F761F638-7CD9-4D6D-906D-6A2EEB1F0E53}"/>
              </a:ext>
            </a:extLst>
          </p:cNvPr>
          <p:cNvSpPr>
            <a:spLocks/>
          </p:cNvSpPr>
          <p:nvPr/>
        </p:nvSpPr>
        <p:spPr bwMode="auto">
          <a:xfrm>
            <a:off x="2951564" y="856211"/>
            <a:ext cx="3161705" cy="3729786"/>
          </a:xfrm>
          <a:prstGeom prst="rect">
            <a:avLst/>
          </a:prstGeom>
          <a:solidFill>
            <a:schemeClr val="bg2">
              <a:lumMod val="95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prstClr val="white"/>
              </a:solidFill>
              <a:latin typeface="+mn-lt"/>
            </a:endParaRPr>
          </a:p>
        </p:txBody>
      </p:sp>
      <p:sp>
        <p:nvSpPr>
          <p:cNvPr id="11" name="Rectangle 5">
            <a:extLst>
              <a:ext uri="{FF2B5EF4-FFF2-40B4-BE49-F238E27FC236}">
                <a16:creationId xmlns:a16="http://schemas.microsoft.com/office/drawing/2014/main" xmlns="" id="{434FB2CC-166D-4C69-B220-24735F402EB1}"/>
              </a:ext>
            </a:extLst>
          </p:cNvPr>
          <p:cNvSpPr>
            <a:spLocks/>
          </p:cNvSpPr>
          <p:nvPr/>
        </p:nvSpPr>
        <p:spPr bwMode="auto">
          <a:xfrm>
            <a:off x="652907"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en-US" altLang="x-none" sz="1800" b="1" dirty="0">
                <a:solidFill>
                  <a:schemeClr val="bg1"/>
                </a:solidFill>
                <a:ea typeface="Helvetica Neue for IBM Light" charset="0"/>
                <a:cs typeface="Helvetica Neue for IBM Light" charset="0"/>
                <a:sym typeface="Helvetica Neue for IBM Light" charset="0"/>
              </a:rPr>
              <a:t>Use Case </a:t>
            </a:r>
            <a:r>
              <a:rPr kumimoji="1" lang="x-none" altLang="x-none" sz="1800" b="1">
                <a:solidFill>
                  <a:schemeClr val="bg1"/>
                </a:solidFill>
                <a:ea typeface="Helvetica Neue for IBM Light" charset="0"/>
                <a:cs typeface="Helvetica Neue for IBM Light" charset="0"/>
                <a:sym typeface="Helvetica Neue for IBM Light" charset="0"/>
              </a:rPr>
              <a:t>#1</a:t>
            </a:r>
          </a:p>
        </p:txBody>
      </p:sp>
      <p:sp>
        <p:nvSpPr>
          <p:cNvPr id="12" name="Rectangle 7">
            <a:extLst>
              <a:ext uri="{FF2B5EF4-FFF2-40B4-BE49-F238E27FC236}">
                <a16:creationId xmlns:a16="http://schemas.microsoft.com/office/drawing/2014/main" xmlns="" id="{9F648558-AFDC-4763-828A-DBA0975F3B79}"/>
              </a:ext>
            </a:extLst>
          </p:cNvPr>
          <p:cNvSpPr>
            <a:spLocks/>
          </p:cNvSpPr>
          <p:nvPr/>
        </p:nvSpPr>
        <p:spPr bwMode="auto">
          <a:xfrm>
            <a:off x="3764303"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x-none" altLang="x-none" sz="1800" b="1">
                <a:solidFill>
                  <a:schemeClr val="bg1"/>
                </a:solidFill>
                <a:ea typeface="Helvetica Neue for IBM Light" charset="0"/>
                <a:cs typeface="Helvetica Neue for IBM Light" charset="0"/>
                <a:sym typeface="Helvetica Neue for IBM Light" charset="0"/>
              </a:rPr>
              <a:t>U</a:t>
            </a:r>
            <a:r>
              <a:rPr kumimoji="1" lang="en-US" altLang="x-none" sz="1800" b="1" dirty="0">
                <a:solidFill>
                  <a:schemeClr val="bg1"/>
                </a:solidFill>
                <a:ea typeface="Helvetica Neue for IBM Light" charset="0"/>
                <a:cs typeface="Helvetica Neue for IBM Light" charset="0"/>
                <a:sym typeface="Helvetica Neue for IBM Light" charset="0"/>
              </a:rPr>
              <a:t>se Case</a:t>
            </a:r>
            <a:r>
              <a:rPr kumimoji="1" lang="x-none" altLang="x-none" sz="1800" b="1">
                <a:solidFill>
                  <a:schemeClr val="bg1"/>
                </a:solidFill>
                <a:ea typeface="Helvetica Neue for IBM Light" charset="0"/>
                <a:cs typeface="Helvetica Neue for IBM Light" charset="0"/>
                <a:sym typeface="Helvetica Neue for IBM Light" charset="0"/>
              </a:rPr>
              <a:t> #2</a:t>
            </a:r>
          </a:p>
        </p:txBody>
      </p:sp>
      <p:sp>
        <p:nvSpPr>
          <p:cNvPr id="13" name="Rectangle 9">
            <a:extLst>
              <a:ext uri="{FF2B5EF4-FFF2-40B4-BE49-F238E27FC236}">
                <a16:creationId xmlns:a16="http://schemas.microsoft.com/office/drawing/2014/main" xmlns="" id="{03599020-E128-4E26-940E-20739BD58D59}"/>
              </a:ext>
            </a:extLst>
          </p:cNvPr>
          <p:cNvSpPr>
            <a:spLocks/>
          </p:cNvSpPr>
          <p:nvPr/>
        </p:nvSpPr>
        <p:spPr bwMode="auto">
          <a:xfrm>
            <a:off x="6749383"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x-none" altLang="x-none" sz="1800" b="1" dirty="0">
                <a:solidFill>
                  <a:schemeClr val="bg1"/>
                </a:solidFill>
                <a:ea typeface="Helvetica Neue for IBM Light" charset="0"/>
                <a:cs typeface="Helvetica Neue for IBM Light" charset="0"/>
                <a:sym typeface="Helvetica Neue for IBM Light" charset="0"/>
              </a:rPr>
              <a:t>U</a:t>
            </a:r>
            <a:r>
              <a:rPr kumimoji="1" lang="en-US" altLang="x-none" sz="1800" b="1" dirty="0">
                <a:solidFill>
                  <a:schemeClr val="bg1"/>
                </a:solidFill>
                <a:ea typeface="Helvetica Neue for IBM Light" charset="0"/>
                <a:cs typeface="Helvetica Neue for IBM Light" charset="0"/>
                <a:sym typeface="Helvetica Neue for IBM Light" charset="0"/>
              </a:rPr>
              <a:t>se Case</a:t>
            </a:r>
            <a:r>
              <a:rPr kumimoji="1" lang="x-none" altLang="x-none" sz="1800" b="1" dirty="0">
                <a:solidFill>
                  <a:schemeClr val="bg1"/>
                </a:solidFill>
                <a:ea typeface="Helvetica Neue for IBM Light" charset="0"/>
                <a:cs typeface="Helvetica Neue for IBM Light" charset="0"/>
                <a:sym typeface="Helvetica Neue for IBM Light" charset="0"/>
              </a:rPr>
              <a:t> #3</a:t>
            </a:r>
          </a:p>
        </p:txBody>
      </p:sp>
      <p:sp>
        <p:nvSpPr>
          <p:cNvPr id="14" name="Arrow: Left-Right 33">
            <a:extLst>
              <a:ext uri="{FF2B5EF4-FFF2-40B4-BE49-F238E27FC236}">
                <a16:creationId xmlns:a16="http://schemas.microsoft.com/office/drawing/2014/main" xmlns="" id="{726AB943-7B59-4F07-92EA-431E1EC9DAD0}"/>
              </a:ext>
            </a:extLst>
          </p:cNvPr>
          <p:cNvSpPr/>
          <p:nvPr/>
        </p:nvSpPr>
        <p:spPr bwMode="auto">
          <a:xfrm>
            <a:off x="501097" y="3576922"/>
            <a:ext cx="8062637" cy="738127"/>
          </a:xfrm>
          <a:prstGeom prst="leftRightArrow">
            <a:avLst>
              <a:gd name="adj1" fmla="val 70600"/>
              <a:gd name="adj2" fmla="val 74484"/>
            </a:avLst>
          </a:prstGeom>
          <a:solidFill>
            <a:schemeClr val="bg2"/>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1"/>
                </a:solidFill>
                <a:ea typeface="Arial" charset="0"/>
                <a:cs typeface="Arial" charset="0"/>
                <a:sym typeface="Helvetica" panose="020B0604020202020204" pitchFamily="34" charset="0"/>
              </a:rPr>
              <a:t>Multi-cloud management and orchestration</a:t>
            </a:r>
            <a:endParaRPr kumimoji="1" lang="en-US" sz="1800" dirty="0">
              <a:solidFill>
                <a:schemeClr val="bg1"/>
              </a:solidFill>
              <a:ea typeface="Arial" charset="0"/>
              <a:cs typeface="Arial" charset="0"/>
            </a:endParaRPr>
          </a:p>
        </p:txBody>
      </p:sp>
      <p:sp>
        <p:nvSpPr>
          <p:cNvPr id="15" name="Rectangle 14">
            <a:extLst>
              <a:ext uri="{FF2B5EF4-FFF2-40B4-BE49-F238E27FC236}">
                <a16:creationId xmlns:a16="http://schemas.microsoft.com/office/drawing/2014/main" xmlns="" id="{0CF960AA-4A79-4E11-A264-7A025A2B621E}"/>
              </a:ext>
            </a:extLst>
          </p:cNvPr>
          <p:cNvSpPr>
            <a:spLocks/>
          </p:cNvSpPr>
          <p:nvPr/>
        </p:nvSpPr>
        <p:spPr bwMode="auto">
          <a:xfrm>
            <a:off x="3277781" y="1732340"/>
            <a:ext cx="2312789" cy="981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Modernize and optimize existing applications</a:t>
            </a:r>
          </a:p>
        </p:txBody>
      </p:sp>
      <p:sp>
        <p:nvSpPr>
          <p:cNvPr id="16" name="Rectangle 15">
            <a:extLst>
              <a:ext uri="{FF2B5EF4-FFF2-40B4-BE49-F238E27FC236}">
                <a16:creationId xmlns:a16="http://schemas.microsoft.com/office/drawing/2014/main" xmlns="" id="{7A340EEE-E580-4AE4-99D3-C3CC2C0344C9}"/>
              </a:ext>
            </a:extLst>
          </p:cNvPr>
          <p:cNvSpPr>
            <a:spLocks/>
          </p:cNvSpPr>
          <p:nvPr/>
        </p:nvSpPr>
        <p:spPr bwMode="auto">
          <a:xfrm>
            <a:off x="6290178" y="1731087"/>
            <a:ext cx="2533054" cy="1113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Opening up enterprise data centers to work with cloud services</a:t>
            </a:r>
          </a:p>
        </p:txBody>
      </p:sp>
      <p:sp>
        <p:nvSpPr>
          <p:cNvPr id="17" name="Rectangle 8">
            <a:extLst>
              <a:ext uri="{FF2B5EF4-FFF2-40B4-BE49-F238E27FC236}">
                <a16:creationId xmlns:a16="http://schemas.microsoft.com/office/drawing/2014/main" xmlns="" id="{B62CFB7E-4CD0-4696-A96B-E5A9EBB50284}"/>
              </a:ext>
            </a:extLst>
          </p:cNvPr>
          <p:cNvSpPr>
            <a:spLocks/>
          </p:cNvSpPr>
          <p:nvPr/>
        </p:nvSpPr>
        <p:spPr bwMode="auto">
          <a:xfrm>
            <a:off x="408127" y="1732340"/>
            <a:ext cx="2135314" cy="981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Create new cloud-native applications</a:t>
            </a:r>
          </a:p>
        </p:txBody>
      </p:sp>
    </p:spTree>
    <p:extLst>
      <p:ext uri="{BB962C8B-B14F-4D97-AF65-F5344CB8AC3E}">
        <p14:creationId xmlns:p14="http://schemas.microsoft.com/office/powerpoint/2010/main" val="1043006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hape 138"/>
          <p:cNvSpPr/>
          <p:nvPr/>
        </p:nvSpPr>
        <p:spPr>
          <a:xfrm>
            <a:off x="376237" y="2048850"/>
            <a:ext cx="7651516" cy="2870016"/>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lgn="l">
              <a:defRPr sz="2000">
                <a:solidFill>
                  <a:srgbClr val="000000"/>
                </a:solidFill>
                <a:latin typeface="HelvNeue Bold for IBM"/>
                <a:ea typeface="HelvNeue Bold for IBM"/>
                <a:cs typeface="HelvNeue Bold for IBM"/>
                <a:sym typeface="HelvNeue Bold for IBM"/>
              </a:defRPr>
            </a:lvl1pPr>
          </a:lstStyle>
          <a:p>
            <a:pPr defTabSz="685800"/>
            <a:r>
              <a:rPr lang="en-US" sz="1650" b="1" dirty="0" smtClean="0">
                <a:solidFill>
                  <a:schemeClr val="tx1"/>
                </a:solidFill>
                <a:latin typeface="Arial"/>
              </a:rPr>
              <a:t>IBM’s </a:t>
            </a:r>
            <a:r>
              <a:rPr lang="en-US" sz="1650" b="1" dirty="0" smtClean="0">
                <a:solidFill>
                  <a:schemeClr val="tx1"/>
                </a:solidFill>
                <a:latin typeface="Arial"/>
              </a:rPr>
              <a:t>capabilities</a:t>
            </a:r>
            <a:endParaRPr lang="en-US" sz="1650" b="1" dirty="0">
              <a:solidFill>
                <a:schemeClr val="tx1"/>
              </a:solidFill>
              <a:latin typeface="Arial"/>
            </a:endParaRPr>
          </a:p>
          <a:p>
            <a:pPr defTabSz="685800"/>
            <a:endParaRPr lang="en-US" sz="1650" dirty="0">
              <a:solidFill>
                <a:schemeClr val="tx1"/>
              </a:solidFill>
              <a:latin typeface="Arial"/>
            </a:endParaRPr>
          </a:p>
          <a:p>
            <a:pPr marL="257175" indent="-257175" defTabSz="685800">
              <a:buFont typeface="Arial" charset="0"/>
              <a:buChar char="•"/>
            </a:pPr>
            <a:r>
              <a:rPr lang="en-US" sz="1650" dirty="0">
                <a:solidFill>
                  <a:schemeClr val="tx1"/>
                </a:solidFill>
                <a:latin typeface="Arial"/>
              </a:rPr>
              <a:t>Kubernetes-based orchestration </a:t>
            </a:r>
            <a:r>
              <a:rPr lang="en-US" sz="1650" dirty="0" smtClean="0">
                <a:solidFill>
                  <a:schemeClr val="tx1"/>
                </a:solidFill>
                <a:latin typeface="Arial"/>
              </a:rPr>
              <a:t>platform</a:t>
            </a:r>
          </a:p>
          <a:p>
            <a:pPr marL="257175" indent="-257175" defTabSz="685800">
              <a:buFont typeface="Arial" charset="0"/>
              <a:buChar char="•"/>
            </a:pPr>
            <a:endParaRPr lang="en-US" sz="1650" dirty="0">
              <a:solidFill>
                <a:schemeClr val="tx1"/>
              </a:solidFill>
              <a:latin typeface="Arial"/>
            </a:endParaRPr>
          </a:p>
          <a:p>
            <a:pPr marL="257175" indent="-257175" defTabSz="685800">
              <a:buFont typeface="Arial" charset="0"/>
              <a:buChar char="•"/>
            </a:pPr>
            <a:r>
              <a:rPr lang="en-US" sz="1650" dirty="0" smtClean="0">
                <a:solidFill>
                  <a:schemeClr val="tx1"/>
                </a:solidFill>
                <a:latin typeface="Arial"/>
              </a:rPr>
              <a:t>API Management, Application Integration Suite</a:t>
            </a:r>
            <a:endParaRPr lang="en-US" sz="1650" dirty="0">
              <a:solidFill>
                <a:schemeClr val="tx1"/>
              </a:solidFill>
              <a:latin typeface="Arial"/>
            </a:endParaRPr>
          </a:p>
          <a:p>
            <a:pPr marL="257175" indent="-257175" defTabSz="685800">
              <a:buFont typeface="Arial" charset="0"/>
              <a:buChar char="•"/>
            </a:pPr>
            <a:endParaRPr lang="en-US" sz="1650" dirty="0">
              <a:solidFill>
                <a:schemeClr val="tx1"/>
              </a:solidFill>
              <a:latin typeface="Arial"/>
            </a:endParaRPr>
          </a:p>
          <a:p>
            <a:pPr marL="257175" indent="-257175" defTabSz="685800">
              <a:buFont typeface="Arial" charset="0"/>
              <a:buChar char="•"/>
            </a:pPr>
            <a:r>
              <a:rPr lang="en-US" sz="1650" dirty="0" smtClean="0">
                <a:solidFill>
                  <a:schemeClr val="tx1"/>
                </a:solidFill>
                <a:latin typeface="Arial"/>
              </a:rPr>
              <a:t>Cloud foundry platform for service syndication</a:t>
            </a:r>
          </a:p>
          <a:p>
            <a:pPr marL="257175" indent="-257175" defTabSz="685800">
              <a:buFont typeface="Arial" charset="0"/>
              <a:buChar char="•"/>
            </a:pPr>
            <a:endParaRPr lang="en-US" sz="1650" dirty="0">
              <a:solidFill>
                <a:schemeClr val="tx1"/>
              </a:solidFill>
              <a:latin typeface="Arial"/>
            </a:endParaRPr>
          </a:p>
          <a:p>
            <a:pPr marL="257175" indent="-257175" defTabSz="685800">
              <a:buFont typeface="Arial" charset="0"/>
              <a:buChar char="•"/>
            </a:pPr>
            <a:r>
              <a:rPr lang="en-US" sz="1650" dirty="0" smtClean="0">
                <a:solidFill>
                  <a:schemeClr val="tx1"/>
                </a:solidFill>
                <a:latin typeface="Arial"/>
              </a:rPr>
              <a:t>Multi-cloud deployments through CAM</a:t>
            </a:r>
          </a:p>
          <a:p>
            <a:pPr marL="257175" indent="-257175" defTabSz="685800">
              <a:buFont typeface="Arial" charset="0"/>
              <a:buChar char="•"/>
            </a:pPr>
            <a:endParaRPr lang="en-US" sz="1650" dirty="0">
              <a:solidFill>
                <a:schemeClr val="tx1"/>
              </a:solidFill>
              <a:latin typeface="Arial"/>
            </a:endParaRPr>
          </a:p>
          <a:p>
            <a:pPr marL="257175" indent="-257175" defTabSz="685800">
              <a:buFont typeface="Arial" charset="0"/>
              <a:buChar char="•"/>
            </a:pPr>
            <a:r>
              <a:rPr lang="en-US" sz="1650" dirty="0" smtClean="0">
                <a:solidFill>
                  <a:schemeClr val="tx1"/>
                </a:solidFill>
                <a:latin typeface="Arial"/>
              </a:rPr>
              <a:t>APM for Hybrid Workload</a:t>
            </a:r>
            <a:endParaRPr lang="en-US" sz="1650" dirty="0">
              <a:solidFill>
                <a:schemeClr val="tx1"/>
              </a:solidFill>
              <a:latin typeface="Arial"/>
            </a:endParaRPr>
          </a:p>
        </p:txBody>
      </p:sp>
      <p:sp>
        <p:nvSpPr>
          <p:cNvPr id="18" name="Text Box 31"/>
          <p:cNvSpPr txBox="1">
            <a:spLocks noChangeArrowheads="1"/>
          </p:cNvSpPr>
          <p:nvPr/>
        </p:nvSpPr>
        <p:spPr bwMode="auto">
          <a:xfrm>
            <a:off x="376237" y="992448"/>
            <a:ext cx="8460266" cy="736355"/>
          </a:xfrm>
          <a:prstGeom prst="rect">
            <a:avLst/>
          </a:prstGeom>
          <a:noFill/>
          <a:ln>
            <a:noFill/>
          </a:ln>
          <a:effectLst>
            <a:prstShdw prst="shdw17" dist="17961" dir="2700000">
              <a:srgbClr val="00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93000"/>
              </a:lnSpc>
              <a:spcBef>
                <a:spcPct val="50000"/>
              </a:spcBef>
              <a:buClr>
                <a:srgbClr val="000000"/>
              </a:buClr>
              <a:buSzPct val="100000"/>
              <a:defRPr/>
            </a:pPr>
            <a:r>
              <a:rPr lang="en-US" sz="1500" b="1" dirty="0">
                <a:solidFill>
                  <a:schemeClr val="tx1"/>
                </a:solidFill>
                <a:ea typeface="MS PGothic" charset="0"/>
                <a:cs typeface="ＭＳ Ｐゴシック" charset="-128"/>
              </a:rPr>
              <a:t>Use </a:t>
            </a:r>
            <a:r>
              <a:rPr lang="en-US" sz="1500" b="1" dirty="0" smtClean="0">
                <a:solidFill>
                  <a:schemeClr val="tx1"/>
                </a:solidFill>
                <a:ea typeface="MS PGothic" charset="0"/>
                <a:cs typeface="ＭＳ Ｐゴシック" charset="-128"/>
              </a:rPr>
              <a:t>case #3</a:t>
            </a:r>
            <a:r>
              <a:rPr lang="en-US" sz="1500" dirty="0" smtClean="0">
                <a:solidFill>
                  <a:schemeClr val="tx1"/>
                </a:solidFill>
                <a:ea typeface="MS PGothic" charset="0"/>
                <a:cs typeface="ＭＳ Ｐゴシック" charset="-128"/>
              </a:rPr>
              <a:t>: </a:t>
            </a:r>
            <a:r>
              <a:rPr lang="en-US" sz="1500" dirty="0">
                <a:solidFill>
                  <a:schemeClr val="tx1"/>
                </a:solidFill>
                <a:ea typeface="MS PGothic" charset="0"/>
                <a:cs typeface="ＭＳ Ｐゴシック" charset="-128"/>
              </a:rPr>
              <a:t>Enterprises need to </a:t>
            </a:r>
            <a:r>
              <a:rPr lang="en-US" sz="1500" dirty="0" smtClean="0">
                <a:solidFill>
                  <a:schemeClr val="tx1"/>
                </a:solidFill>
                <a:ea typeface="MS PGothic" charset="0"/>
                <a:cs typeface="ＭＳ Ｐゴシック" charset="-128"/>
              </a:rPr>
              <a:t>integrate </a:t>
            </a:r>
            <a:r>
              <a:rPr lang="en-US" sz="1500" dirty="0">
                <a:solidFill>
                  <a:schemeClr val="tx1"/>
                </a:solidFill>
                <a:ea typeface="MS PGothic" charset="0"/>
                <a:cs typeface="ＭＳ Ｐゴシック" charset="-128"/>
              </a:rPr>
              <a:t>data and application services </a:t>
            </a:r>
            <a:r>
              <a:rPr lang="en-US" sz="1500" dirty="0" smtClean="0">
                <a:solidFill>
                  <a:schemeClr val="tx1"/>
                </a:solidFill>
                <a:ea typeface="MS PGothic" charset="0"/>
                <a:cs typeface="ＭＳ Ｐゴシック" charset="-128"/>
              </a:rPr>
              <a:t>(from </a:t>
            </a:r>
            <a:r>
              <a:rPr lang="en-US" sz="1500" dirty="0">
                <a:solidFill>
                  <a:schemeClr val="tx1"/>
                </a:solidFill>
                <a:ea typeface="MS PGothic" charset="0"/>
                <a:cs typeface="ＭＳ Ｐゴシック" charset="-128"/>
              </a:rPr>
              <a:t>other </a:t>
            </a:r>
            <a:r>
              <a:rPr lang="en-US" sz="1500" dirty="0" smtClean="0">
                <a:solidFill>
                  <a:schemeClr val="tx1"/>
                </a:solidFill>
                <a:ea typeface="MS PGothic" charset="0"/>
                <a:cs typeface="ＭＳ Ｐゴシック" charset="-128"/>
              </a:rPr>
              <a:t>locations) in their new </a:t>
            </a:r>
            <a:r>
              <a:rPr lang="en-US" sz="1500" dirty="0">
                <a:solidFill>
                  <a:schemeClr val="tx1"/>
                </a:solidFill>
                <a:ea typeface="MS PGothic" charset="0"/>
                <a:cs typeface="ＭＳ Ｐゴシック" charset="-128"/>
              </a:rPr>
              <a:t>cloud </a:t>
            </a:r>
            <a:r>
              <a:rPr lang="en-US" sz="1500" dirty="0" smtClean="0">
                <a:solidFill>
                  <a:schemeClr val="tx1"/>
                </a:solidFill>
                <a:ea typeface="MS PGothic" charset="0"/>
                <a:cs typeface="ＭＳ Ｐゴシック" charset="-128"/>
              </a:rPr>
              <a:t>native and cloud enabled  </a:t>
            </a:r>
            <a:r>
              <a:rPr lang="en-US" sz="1500" dirty="0">
                <a:solidFill>
                  <a:schemeClr val="tx1"/>
                </a:solidFill>
                <a:ea typeface="MS PGothic" charset="0"/>
                <a:cs typeface="ＭＳ Ｐゴシック" charset="-128"/>
              </a:rPr>
              <a:t>applications </a:t>
            </a:r>
            <a:r>
              <a:rPr lang="en-US" sz="1500" dirty="0" smtClean="0">
                <a:solidFill>
                  <a:schemeClr val="tx1"/>
                </a:solidFill>
                <a:ea typeface="MS PGothic" charset="0"/>
                <a:cs typeface="ＭＳ Ｐゴシック" charset="-128"/>
              </a:rPr>
              <a:t>which are running in their own </a:t>
            </a:r>
            <a:r>
              <a:rPr lang="en-US" sz="1500" dirty="0">
                <a:solidFill>
                  <a:schemeClr val="tx1"/>
                </a:solidFill>
                <a:ea typeface="MS PGothic" charset="0"/>
                <a:cs typeface="ＭＳ Ｐゴシック" charset="-128"/>
              </a:rPr>
              <a:t>data </a:t>
            </a:r>
            <a:r>
              <a:rPr lang="en-US" sz="1500" dirty="0" smtClean="0">
                <a:solidFill>
                  <a:schemeClr val="tx1"/>
                </a:solidFill>
                <a:ea typeface="MS PGothic" charset="0"/>
                <a:cs typeface="ＭＳ Ｐゴシック" charset="-128"/>
              </a:rPr>
              <a:t>center.</a:t>
            </a:r>
            <a:endParaRPr lang="en-US" sz="1500" dirty="0">
              <a:solidFill>
                <a:schemeClr val="tx1"/>
              </a:solidFill>
              <a:ea typeface="MS PGothic" charset="0"/>
              <a:cs typeface="ＭＳ Ｐゴシック" charset="-128"/>
            </a:endParaRPr>
          </a:p>
        </p:txBody>
      </p:sp>
      <p:sp>
        <p:nvSpPr>
          <p:cNvPr id="2" name="Title 1"/>
          <p:cNvSpPr>
            <a:spLocks noGrp="1"/>
          </p:cNvSpPr>
          <p:nvPr>
            <p:ph type="title"/>
          </p:nvPr>
        </p:nvSpPr>
        <p:spPr>
          <a:xfrm>
            <a:off x="228599" y="201168"/>
            <a:ext cx="8511639" cy="381000"/>
          </a:xfrm>
        </p:spPr>
        <p:txBody>
          <a:bodyPr/>
          <a:lstStyle/>
          <a:p>
            <a:r>
              <a:rPr lang="en-US" dirty="0" smtClean="0">
                <a:latin typeface="Helvetica" panose="020B0604020202020204" pitchFamily="34" charset="0"/>
                <a:cs typeface="Helvetica" panose="020B0604020202020204" pitchFamily="34" charset="0"/>
              </a:rPr>
              <a:t>Use case #3: IBM </a:t>
            </a:r>
            <a:r>
              <a:rPr lang="en-US" dirty="0">
                <a:latin typeface="Helvetica" panose="020B0604020202020204" pitchFamily="34" charset="0"/>
                <a:cs typeface="Helvetica" panose="020B0604020202020204" pitchFamily="34" charset="0"/>
              </a:rPr>
              <a:t>Cloud Private for hybrid cloud applications</a:t>
            </a:r>
          </a:p>
        </p:txBody>
      </p:sp>
    </p:spTree>
    <p:extLst>
      <p:ext uri="{BB962C8B-B14F-4D97-AF65-F5344CB8AC3E}">
        <p14:creationId xmlns:p14="http://schemas.microsoft.com/office/powerpoint/2010/main" val="2811993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a:spLocks noChangeArrowheads="1"/>
          </p:cNvSpPr>
          <p:nvPr/>
        </p:nvSpPr>
        <p:spPr bwMode="auto">
          <a:xfrm>
            <a:off x="247650" y="1055688"/>
            <a:ext cx="1627188" cy="995362"/>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sp>
        <p:nvSpPr>
          <p:cNvPr id="59396" name="Rectangle 7"/>
          <p:cNvSpPr>
            <a:spLocks noChangeArrowheads="1"/>
          </p:cNvSpPr>
          <p:nvPr/>
        </p:nvSpPr>
        <p:spPr bwMode="auto">
          <a:xfrm>
            <a:off x="247650" y="749135"/>
            <a:ext cx="1627187" cy="276272"/>
          </a:xfrm>
          <a:prstGeom prst="rect">
            <a:avLst/>
          </a:prstGeom>
          <a:noFill/>
          <a:ln>
            <a:noFill/>
          </a:ln>
        </p:spPr>
        <p:txBody>
          <a:bodyPr wrap="square" lIns="90000" rIns="90000" bIns="4500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b="1" dirty="0" smtClean="0">
                <a:solidFill>
                  <a:schemeClr val="bg1"/>
                </a:solidFill>
                <a:latin typeface="Arial" charset="0"/>
                <a:ea typeface="MS PGothic" charset="-128"/>
              </a:rPr>
              <a:t>Front-end</a:t>
            </a:r>
            <a:endParaRPr lang="en-US" altLang="en-US" sz="1200" b="1" dirty="0">
              <a:solidFill>
                <a:schemeClr val="bg1"/>
              </a:solidFill>
              <a:latin typeface="Arial" charset="0"/>
              <a:ea typeface="MS PGothic" charset="-128"/>
            </a:endParaRPr>
          </a:p>
        </p:txBody>
      </p:sp>
      <p:sp>
        <p:nvSpPr>
          <p:cNvPr id="64519" name="AutoShape 44"/>
          <p:cNvSpPr>
            <a:spLocks noChangeArrowheads="1"/>
          </p:cNvSpPr>
          <p:nvPr/>
        </p:nvSpPr>
        <p:spPr bwMode="auto">
          <a:xfrm>
            <a:off x="301625" y="13239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Micro Apps</a:t>
            </a:r>
          </a:p>
        </p:txBody>
      </p:sp>
      <p:sp>
        <p:nvSpPr>
          <p:cNvPr id="53" name="AutoShape 44"/>
          <p:cNvSpPr>
            <a:spLocks noChangeArrowheads="1"/>
          </p:cNvSpPr>
          <p:nvPr/>
        </p:nvSpPr>
        <p:spPr bwMode="auto">
          <a:xfrm>
            <a:off x="385763" y="14001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Micro Apps</a:t>
            </a:r>
          </a:p>
        </p:txBody>
      </p:sp>
      <p:sp>
        <p:nvSpPr>
          <p:cNvPr id="54" name="AutoShape 44"/>
          <p:cNvSpPr>
            <a:spLocks noChangeArrowheads="1"/>
          </p:cNvSpPr>
          <p:nvPr/>
        </p:nvSpPr>
        <p:spPr bwMode="auto">
          <a:xfrm>
            <a:off x="479425" y="14843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chemeClr val="bg1"/>
                </a:solidFill>
                <a:latin typeface="Arial" pitchFamily="34" charset="0"/>
                <a:ea typeface="MS PGothic" pitchFamily="34" charset="-128"/>
              </a:rPr>
              <a:t>Native </a:t>
            </a:r>
            <a:r>
              <a:rPr lang="en-US" sz="1400" dirty="0">
                <a:solidFill>
                  <a:schemeClr val="bg1"/>
                </a:solidFill>
                <a:latin typeface="Arial" pitchFamily="34" charset="0"/>
                <a:ea typeface="MS PGothic" pitchFamily="34" charset="-128"/>
              </a:rPr>
              <a:t>Apps</a:t>
            </a:r>
          </a:p>
        </p:txBody>
      </p:sp>
      <p:sp>
        <p:nvSpPr>
          <p:cNvPr id="58" name="Text Box 123"/>
          <p:cNvSpPr txBox="1">
            <a:spLocks noChangeArrowheads="1"/>
          </p:cNvSpPr>
          <p:nvPr/>
        </p:nvSpPr>
        <p:spPr bwMode="auto">
          <a:xfrm>
            <a:off x="1006889" y="1680404"/>
            <a:ext cx="909223" cy="40011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lang="en-US" sz="1000" b="1" dirty="0" smtClean="0">
                <a:solidFill>
                  <a:srgbClr val="0A589C"/>
                </a:solidFill>
                <a:latin typeface="Arial" pitchFamily="34" charset="0"/>
                <a:ea typeface="MS PGothic" pitchFamily="34" charset="-128"/>
              </a:rPr>
              <a:t>Public</a:t>
            </a:r>
            <a:endParaRPr lang="en-US" sz="1000" b="1" dirty="0">
              <a:solidFill>
                <a:srgbClr val="0A589C"/>
              </a:solidFill>
              <a:latin typeface="Arial" pitchFamily="34" charset="0"/>
              <a:ea typeface="MS PGothic" pitchFamily="34" charset="-128"/>
            </a:endParaRPr>
          </a:p>
          <a:p>
            <a:pPr algn="r" eaLnBrk="1" hangingPunct="1">
              <a:defRPr/>
            </a:pPr>
            <a:r>
              <a:rPr lang="en-US" sz="1000" b="1" dirty="0">
                <a:solidFill>
                  <a:srgbClr val="0A589C"/>
                </a:solidFill>
                <a:latin typeface="Arial" pitchFamily="34" charset="0"/>
                <a:ea typeface="MS PGothic" pitchFamily="34" charset="-128"/>
              </a:rPr>
              <a:t>Off-Premise</a:t>
            </a:r>
          </a:p>
        </p:txBody>
      </p:sp>
      <p:sp>
        <p:nvSpPr>
          <p:cNvPr id="62" name="Rounded Rectangle 61"/>
          <p:cNvSpPr>
            <a:spLocks noChangeArrowheads="1"/>
          </p:cNvSpPr>
          <p:nvPr/>
        </p:nvSpPr>
        <p:spPr bwMode="auto">
          <a:xfrm>
            <a:off x="252413" y="2138363"/>
            <a:ext cx="1627187" cy="627062"/>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pic>
        <p:nvPicPr>
          <p:cNvPr id="59402" name="Picture 111" descr="Facebook"/>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7663" y="2430463"/>
            <a:ext cx="365125"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112" descr="Twitte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7401" y="2449512"/>
            <a:ext cx="385722"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4" name="Picture 77"/>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65138" y="2166938"/>
            <a:ext cx="2476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124"/>
          <p:cNvSpPr txBox="1">
            <a:spLocks noChangeArrowheads="1"/>
          </p:cNvSpPr>
          <p:nvPr/>
        </p:nvSpPr>
        <p:spPr bwMode="auto">
          <a:xfrm>
            <a:off x="1254125" y="2466975"/>
            <a:ext cx="568325" cy="246063"/>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sz="1000" b="1" dirty="0">
                <a:solidFill>
                  <a:srgbClr val="0A589C"/>
                </a:solidFill>
                <a:latin typeface="Arial" pitchFamily="34" charset="0"/>
                <a:ea typeface="MS PGothic" pitchFamily="34" charset="-128"/>
              </a:rPr>
              <a:t>Public</a:t>
            </a:r>
          </a:p>
        </p:txBody>
      </p:sp>
      <p:sp>
        <p:nvSpPr>
          <p:cNvPr id="59406" name="Line 108"/>
          <p:cNvSpPr>
            <a:spLocks noChangeShapeType="1"/>
          </p:cNvSpPr>
          <p:nvPr/>
        </p:nvSpPr>
        <p:spPr bwMode="auto">
          <a:xfrm flipV="1">
            <a:off x="1001927" y="1743075"/>
            <a:ext cx="4962" cy="390770"/>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07" name="TextBox 4"/>
          <p:cNvSpPr txBox="1">
            <a:spLocks noChangeArrowheads="1"/>
          </p:cNvSpPr>
          <p:nvPr/>
        </p:nvSpPr>
        <p:spPr bwMode="auto">
          <a:xfrm>
            <a:off x="406400" y="4397375"/>
            <a:ext cx="22891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r>
              <a:rPr lang="en-US" altLang="en-US" sz="1200" dirty="0"/>
              <a:t>Very fast life cycle</a:t>
            </a:r>
          </a:p>
          <a:p>
            <a:r>
              <a:rPr lang="en-US" altLang="en-US" sz="1200" dirty="0"/>
              <a:t>Speed of deploy and execution</a:t>
            </a:r>
          </a:p>
          <a:p>
            <a:r>
              <a:rPr lang="en-US" altLang="en-US" sz="1200" dirty="0"/>
              <a:t>Scale for the unpredictable </a:t>
            </a:r>
          </a:p>
        </p:txBody>
      </p:sp>
      <p:pic>
        <p:nvPicPr>
          <p:cNvPr id="59408" name="Picture 3" descr="C:\Users\IBM_ADMIN\AppData\Local\Microsoft\Windows\Temporary Internet Files\Content.IE5\5M7FF32U\MC900442016[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35113" y="3775075"/>
            <a:ext cx="792162" cy="792163"/>
          </a:xfrm>
          <a:prstGeom prst="rect">
            <a:avLst/>
          </a:prstGeom>
          <a:noFill/>
          <a:ln>
            <a:noFill/>
          </a:ln>
          <a:effectLst>
            <a:outerShdw blurRad="50800" dist="76200" dir="2700000" algn="tl" rotWithShape="0">
              <a:schemeClr val="bg2">
                <a:lumMod val="85000"/>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Group 7"/>
          <p:cNvGrpSpPr>
            <a:grpSpLocks noChangeAspect="1"/>
          </p:cNvGrpSpPr>
          <p:nvPr/>
        </p:nvGrpSpPr>
        <p:grpSpPr>
          <a:xfrm>
            <a:off x="554512" y="3699120"/>
            <a:ext cx="1023517" cy="615023"/>
            <a:chOff x="4029075" y="2422525"/>
            <a:chExt cx="1085851" cy="869951"/>
          </a:xfrm>
          <a:effectLst>
            <a:outerShdw blurRad="50800" dist="76200" dir="2700000" algn="tl" rotWithShape="0">
              <a:schemeClr val="bg2">
                <a:lumMod val="95000"/>
                <a:alpha val="40000"/>
              </a:schemeClr>
            </a:outerShdw>
          </a:effectLst>
        </p:grpSpPr>
        <p:sp>
          <p:nvSpPr>
            <p:cNvPr id="88" name="Freeform 5"/>
            <p:cNvSpPr>
              <a:spLocks/>
            </p:cNvSpPr>
            <p:nvPr/>
          </p:nvSpPr>
          <p:spPr bwMode="auto">
            <a:xfrm>
              <a:off x="4246563" y="2422525"/>
              <a:ext cx="606425" cy="357188"/>
            </a:xfrm>
            <a:custGeom>
              <a:avLst/>
              <a:gdLst>
                <a:gd name="T0" fmla="*/ 146 w 160"/>
                <a:gd name="T1" fmla="*/ 94 h 94"/>
                <a:gd name="T2" fmla="*/ 132 w 160"/>
                <a:gd name="T3" fmla="*/ 80 h 94"/>
                <a:gd name="T4" fmla="*/ 80 w 160"/>
                <a:gd name="T5" fmla="*/ 28 h 94"/>
                <a:gd name="T6" fmla="*/ 28 w 160"/>
                <a:gd name="T7" fmla="*/ 80 h 94"/>
                <a:gd name="T8" fmla="*/ 14 w 160"/>
                <a:gd name="T9" fmla="*/ 94 h 94"/>
                <a:gd name="T10" fmla="*/ 0 w 160"/>
                <a:gd name="T11" fmla="*/ 80 h 94"/>
                <a:gd name="T12" fmla="*/ 80 w 160"/>
                <a:gd name="T13" fmla="*/ 0 h 94"/>
                <a:gd name="T14" fmla="*/ 160 w 160"/>
                <a:gd name="T15" fmla="*/ 80 h 94"/>
                <a:gd name="T16" fmla="*/ 146 w 16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4">
                  <a:moveTo>
                    <a:pt x="146" y="94"/>
                  </a:moveTo>
                  <a:cubicBezTo>
                    <a:pt x="139" y="94"/>
                    <a:pt x="132" y="88"/>
                    <a:pt x="132" y="80"/>
                  </a:cubicBezTo>
                  <a:cubicBezTo>
                    <a:pt x="132" y="51"/>
                    <a:pt x="109" y="28"/>
                    <a:pt x="80" y="28"/>
                  </a:cubicBezTo>
                  <a:cubicBezTo>
                    <a:pt x="51" y="28"/>
                    <a:pt x="28" y="51"/>
                    <a:pt x="28" y="80"/>
                  </a:cubicBezTo>
                  <a:cubicBezTo>
                    <a:pt x="28" y="88"/>
                    <a:pt x="22" y="94"/>
                    <a:pt x="14" y="94"/>
                  </a:cubicBezTo>
                  <a:cubicBezTo>
                    <a:pt x="6" y="94"/>
                    <a:pt x="0" y="88"/>
                    <a:pt x="0" y="80"/>
                  </a:cubicBezTo>
                  <a:cubicBezTo>
                    <a:pt x="0" y="36"/>
                    <a:pt x="36" y="0"/>
                    <a:pt x="80" y="0"/>
                  </a:cubicBezTo>
                  <a:cubicBezTo>
                    <a:pt x="124" y="0"/>
                    <a:pt x="160" y="36"/>
                    <a:pt x="160" y="80"/>
                  </a:cubicBezTo>
                  <a:cubicBezTo>
                    <a:pt x="160" y="88"/>
                    <a:pt x="154" y="94"/>
                    <a:pt x="146" y="94"/>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89" name="Freeform 6"/>
            <p:cNvSpPr>
              <a:spLocks/>
            </p:cNvSpPr>
            <p:nvPr/>
          </p:nvSpPr>
          <p:spPr bwMode="auto">
            <a:xfrm>
              <a:off x="4029075" y="2678113"/>
              <a:ext cx="831850" cy="614363"/>
            </a:xfrm>
            <a:custGeom>
              <a:avLst/>
              <a:gdLst>
                <a:gd name="T0" fmla="*/ 205 w 219"/>
                <a:gd name="T1" fmla="*/ 162 h 162"/>
                <a:gd name="T2" fmla="*/ 81 w 219"/>
                <a:gd name="T3" fmla="*/ 162 h 162"/>
                <a:gd name="T4" fmla="*/ 0 w 219"/>
                <a:gd name="T5" fmla="*/ 81 h 162"/>
                <a:gd name="T6" fmla="*/ 81 w 219"/>
                <a:gd name="T7" fmla="*/ 0 h 162"/>
                <a:gd name="T8" fmla="*/ 138 w 219"/>
                <a:gd name="T9" fmla="*/ 25 h 162"/>
                <a:gd name="T10" fmla="*/ 138 w 219"/>
                <a:gd name="T11" fmla="*/ 45 h 162"/>
                <a:gd name="T12" fmla="*/ 118 w 219"/>
                <a:gd name="T13" fmla="*/ 44 h 162"/>
                <a:gd name="T14" fmla="*/ 81 w 219"/>
                <a:gd name="T15" fmla="*/ 29 h 162"/>
                <a:gd name="T16" fmla="*/ 28 w 219"/>
                <a:gd name="T17" fmla="*/ 81 h 162"/>
                <a:gd name="T18" fmla="*/ 81 w 219"/>
                <a:gd name="T19" fmla="*/ 134 h 162"/>
                <a:gd name="T20" fmla="*/ 205 w 219"/>
                <a:gd name="T21" fmla="*/ 134 h 162"/>
                <a:gd name="T22" fmla="*/ 219 w 219"/>
                <a:gd name="T23" fmla="*/ 148 h 162"/>
                <a:gd name="T24" fmla="*/ 205 w 219"/>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62">
                  <a:moveTo>
                    <a:pt x="205" y="162"/>
                  </a:moveTo>
                  <a:cubicBezTo>
                    <a:pt x="81" y="162"/>
                    <a:pt x="81" y="162"/>
                    <a:pt x="81" y="162"/>
                  </a:cubicBezTo>
                  <a:cubicBezTo>
                    <a:pt x="36" y="162"/>
                    <a:pt x="0" y="126"/>
                    <a:pt x="0" y="81"/>
                  </a:cubicBezTo>
                  <a:cubicBezTo>
                    <a:pt x="0" y="37"/>
                    <a:pt x="36" y="0"/>
                    <a:pt x="81" y="0"/>
                  </a:cubicBezTo>
                  <a:cubicBezTo>
                    <a:pt x="102" y="0"/>
                    <a:pt x="123" y="9"/>
                    <a:pt x="138" y="25"/>
                  </a:cubicBezTo>
                  <a:cubicBezTo>
                    <a:pt x="144" y="30"/>
                    <a:pt x="144" y="39"/>
                    <a:pt x="138" y="45"/>
                  </a:cubicBezTo>
                  <a:cubicBezTo>
                    <a:pt x="133" y="50"/>
                    <a:pt x="124" y="50"/>
                    <a:pt x="118" y="44"/>
                  </a:cubicBezTo>
                  <a:cubicBezTo>
                    <a:pt x="108" y="34"/>
                    <a:pt x="95" y="29"/>
                    <a:pt x="81" y="29"/>
                  </a:cubicBezTo>
                  <a:cubicBezTo>
                    <a:pt x="51" y="29"/>
                    <a:pt x="28" y="52"/>
                    <a:pt x="28" y="81"/>
                  </a:cubicBezTo>
                  <a:cubicBezTo>
                    <a:pt x="28" y="110"/>
                    <a:pt x="51" y="134"/>
                    <a:pt x="81" y="134"/>
                  </a:cubicBezTo>
                  <a:cubicBezTo>
                    <a:pt x="205" y="134"/>
                    <a:pt x="205" y="134"/>
                    <a:pt x="205" y="134"/>
                  </a:cubicBezTo>
                  <a:cubicBezTo>
                    <a:pt x="212" y="134"/>
                    <a:pt x="219" y="140"/>
                    <a:pt x="219" y="148"/>
                  </a:cubicBezTo>
                  <a:cubicBezTo>
                    <a:pt x="219" y="156"/>
                    <a:pt x="212" y="162"/>
                    <a:pt x="205" y="162"/>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90" name="Freeform 7"/>
            <p:cNvSpPr>
              <a:spLocks/>
            </p:cNvSpPr>
            <p:nvPr/>
          </p:nvSpPr>
          <p:spPr bwMode="auto">
            <a:xfrm>
              <a:off x="4503738" y="2678113"/>
              <a:ext cx="611188" cy="614363"/>
            </a:xfrm>
            <a:custGeom>
              <a:avLst/>
              <a:gdLst>
                <a:gd name="T0" fmla="*/ 80 w 161"/>
                <a:gd name="T1" fmla="*/ 162 h 162"/>
                <a:gd name="T2" fmla="*/ 17 w 161"/>
                <a:gd name="T3" fmla="*/ 132 h 162"/>
                <a:gd name="T4" fmla="*/ 3 w 161"/>
                <a:gd name="T5" fmla="*/ 107 h 162"/>
                <a:gd name="T6" fmla="*/ 12 w 161"/>
                <a:gd name="T7" fmla="*/ 89 h 162"/>
                <a:gd name="T8" fmla="*/ 30 w 161"/>
                <a:gd name="T9" fmla="*/ 98 h 162"/>
                <a:gd name="T10" fmla="*/ 39 w 161"/>
                <a:gd name="T11" fmla="*/ 114 h 162"/>
                <a:gd name="T12" fmla="*/ 80 w 161"/>
                <a:gd name="T13" fmla="*/ 134 h 162"/>
                <a:gd name="T14" fmla="*/ 132 w 161"/>
                <a:gd name="T15" fmla="*/ 81 h 162"/>
                <a:gd name="T16" fmla="*/ 80 w 161"/>
                <a:gd name="T17" fmla="*/ 29 h 162"/>
                <a:gd name="T18" fmla="*/ 66 w 161"/>
                <a:gd name="T19" fmla="*/ 15 h 162"/>
                <a:gd name="T20" fmla="*/ 80 w 161"/>
                <a:gd name="T21" fmla="*/ 0 h 162"/>
                <a:gd name="T22" fmla="*/ 161 w 161"/>
                <a:gd name="T23" fmla="*/ 81 h 162"/>
                <a:gd name="T24" fmla="*/ 80 w 161"/>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2">
                  <a:moveTo>
                    <a:pt x="80" y="162"/>
                  </a:moveTo>
                  <a:cubicBezTo>
                    <a:pt x="55" y="162"/>
                    <a:pt x="32" y="151"/>
                    <a:pt x="17" y="132"/>
                  </a:cubicBezTo>
                  <a:cubicBezTo>
                    <a:pt x="11" y="125"/>
                    <a:pt x="6" y="116"/>
                    <a:pt x="3" y="107"/>
                  </a:cubicBezTo>
                  <a:cubicBezTo>
                    <a:pt x="0" y="100"/>
                    <a:pt x="4" y="92"/>
                    <a:pt x="12" y="89"/>
                  </a:cubicBezTo>
                  <a:cubicBezTo>
                    <a:pt x="19" y="87"/>
                    <a:pt x="27" y="91"/>
                    <a:pt x="30" y="98"/>
                  </a:cubicBezTo>
                  <a:cubicBezTo>
                    <a:pt x="32" y="104"/>
                    <a:pt x="35" y="110"/>
                    <a:pt x="39" y="114"/>
                  </a:cubicBezTo>
                  <a:cubicBezTo>
                    <a:pt x="49" y="127"/>
                    <a:pt x="64" y="134"/>
                    <a:pt x="80" y="134"/>
                  </a:cubicBezTo>
                  <a:cubicBezTo>
                    <a:pt x="109" y="134"/>
                    <a:pt x="132" y="110"/>
                    <a:pt x="132" y="81"/>
                  </a:cubicBezTo>
                  <a:cubicBezTo>
                    <a:pt x="132" y="52"/>
                    <a:pt x="109" y="29"/>
                    <a:pt x="80" y="29"/>
                  </a:cubicBezTo>
                  <a:cubicBezTo>
                    <a:pt x="72" y="29"/>
                    <a:pt x="66" y="22"/>
                    <a:pt x="66" y="15"/>
                  </a:cubicBezTo>
                  <a:cubicBezTo>
                    <a:pt x="66" y="7"/>
                    <a:pt x="72" y="0"/>
                    <a:pt x="80" y="0"/>
                  </a:cubicBezTo>
                  <a:cubicBezTo>
                    <a:pt x="124" y="0"/>
                    <a:pt x="161" y="37"/>
                    <a:pt x="161" y="81"/>
                  </a:cubicBezTo>
                  <a:cubicBezTo>
                    <a:pt x="161" y="126"/>
                    <a:pt x="124" y="162"/>
                    <a:pt x="80" y="162"/>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grpSp>
      <p:sp>
        <p:nvSpPr>
          <p:cNvPr id="47" name="Rounded Rectangle 46"/>
          <p:cNvSpPr>
            <a:spLocks noChangeArrowheads="1"/>
          </p:cNvSpPr>
          <p:nvPr/>
        </p:nvSpPr>
        <p:spPr bwMode="auto">
          <a:xfrm>
            <a:off x="973138" y="2989263"/>
            <a:ext cx="7127875" cy="627062"/>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sp>
        <p:nvSpPr>
          <p:cNvPr id="48" name="AutoShape 44"/>
          <p:cNvSpPr>
            <a:spLocks noChangeArrowheads="1"/>
          </p:cNvSpPr>
          <p:nvPr/>
        </p:nvSpPr>
        <p:spPr bwMode="auto">
          <a:xfrm>
            <a:off x="1045337"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Coding Artifacts</a:t>
            </a:r>
          </a:p>
        </p:txBody>
      </p:sp>
      <p:sp>
        <p:nvSpPr>
          <p:cNvPr id="49" name="Text Box 123"/>
          <p:cNvSpPr txBox="1">
            <a:spLocks noChangeArrowheads="1"/>
          </p:cNvSpPr>
          <p:nvPr/>
        </p:nvSpPr>
        <p:spPr bwMode="auto">
          <a:xfrm>
            <a:off x="6110288" y="3378041"/>
            <a:ext cx="1990725" cy="246221"/>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r" eaLnBrk="1" hangingPunct="1">
              <a:defRPr/>
            </a:pPr>
            <a:r>
              <a:rPr lang="en-US" sz="1000" b="1" dirty="0">
                <a:solidFill>
                  <a:srgbClr val="0A589C"/>
                </a:solidFill>
                <a:latin typeface="Arial" pitchFamily="34" charset="0"/>
                <a:ea typeface="MS PGothic" pitchFamily="34" charset="-128"/>
              </a:rPr>
              <a:t>Life </a:t>
            </a:r>
            <a:r>
              <a:rPr lang="en-US" sz="1000" b="1" dirty="0" smtClean="0">
                <a:solidFill>
                  <a:srgbClr val="0A589C"/>
                </a:solidFill>
                <a:latin typeface="Arial" pitchFamily="34" charset="0"/>
                <a:ea typeface="MS PGothic" pitchFamily="34" charset="-128"/>
              </a:rPr>
              <a:t>Cycle Management</a:t>
            </a:r>
            <a:endParaRPr lang="en-US" sz="1000" b="1" dirty="0">
              <a:solidFill>
                <a:srgbClr val="0A589C"/>
              </a:solidFill>
              <a:latin typeface="Arial" pitchFamily="34" charset="0"/>
              <a:ea typeface="MS PGothic" pitchFamily="34" charset="-128"/>
            </a:endParaRPr>
          </a:p>
        </p:txBody>
      </p:sp>
      <p:sp>
        <p:nvSpPr>
          <p:cNvPr id="50" name="AutoShape 44"/>
          <p:cNvSpPr>
            <a:spLocks noChangeArrowheads="1"/>
          </p:cNvSpPr>
          <p:nvPr/>
        </p:nvSpPr>
        <p:spPr bwMode="auto">
          <a:xfrm>
            <a:off x="2434654"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Data Artifacts</a:t>
            </a:r>
          </a:p>
        </p:txBody>
      </p:sp>
      <p:sp>
        <p:nvSpPr>
          <p:cNvPr id="51" name="AutoShape 44"/>
          <p:cNvSpPr>
            <a:spLocks noChangeArrowheads="1"/>
          </p:cNvSpPr>
          <p:nvPr/>
        </p:nvSpPr>
        <p:spPr bwMode="auto">
          <a:xfrm>
            <a:off x="3822383"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chemeClr val="bg1"/>
                </a:solidFill>
                <a:latin typeface="Arial" pitchFamily="34" charset="0"/>
                <a:ea typeface="MS PGothic" pitchFamily="34" charset="-128"/>
              </a:rPr>
              <a:t>Micro Services</a:t>
            </a:r>
            <a:endParaRPr lang="en-US" sz="1400" dirty="0">
              <a:solidFill>
                <a:schemeClr val="bg1"/>
              </a:solidFill>
              <a:latin typeface="Arial" pitchFamily="34" charset="0"/>
              <a:ea typeface="MS PGothic" pitchFamily="34" charset="-128"/>
            </a:endParaRPr>
          </a:p>
        </p:txBody>
      </p:sp>
      <p:sp>
        <p:nvSpPr>
          <p:cNvPr id="52" name="AutoShape 44"/>
          <p:cNvSpPr>
            <a:spLocks noChangeArrowheads="1"/>
          </p:cNvSpPr>
          <p:nvPr/>
        </p:nvSpPr>
        <p:spPr bwMode="auto">
          <a:xfrm>
            <a:off x="5207762"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chemeClr val="bg1"/>
                </a:solidFill>
                <a:latin typeface="Arial" pitchFamily="34" charset="0"/>
                <a:ea typeface="MS PGothic" pitchFamily="34" charset="-128"/>
              </a:rPr>
              <a:t>Containers</a:t>
            </a:r>
            <a:endParaRPr lang="en-US" sz="1400" dirty="0">
              <a:solidFill>
                <a:schemeClr val="bg1"/>
              </a:solidFill>
              <a:latin typeface="Arial" pitchFamily="34" charset="0"/>
              <a:ea typeface="MS PGothic" pitchFamily="34" charset="-128"/>
            </a:endParaRPr>
          </a:p>
        </p:txBody>
      </p:sp>
      <p:grpSp>
        <p:nvGrpSpPr>
          <p:cNvPr id="55" name="Group 7"/>
          <p:cNvGrpSpPr>
            <a:grpSpLocks noChangeAspect="1"/>
          </p:cNvGrpSpPr>
          <p:nvPr/>
        </p:nvGrpSpPr>
        <p:grpSpPr>
          <a:xfrm>
            <a:off x="3516431" y="3699120"/>
            <a:ext cx="1023517" cy="615023"/>
            <a:chOff x="4029075" y="2422525"/>
            <a:chExt cx="1085851" cy="869951"/>
          </a:xfrm>
          <a:effectLst>
            <a:outerShdw blurRad="50800" dist="76200" dir="2700000" algn="tl" rotWithShape="0">
              <a:schemeClr val="bg2">
                <a:lumMod val="85000"/>
                <a:alpha val="40000"/>
              </a:schemeClr>
            </a:outerShdw>
          </a:effectLst>
        </p:grpSpPr>
        <p:sp>
          <p:nvSpPr>
            <p:cNvPr id="56" name="Freeform 5"/>
            <p:cNvSpPr>
              <a:spLocks/>
            </p:cNvSpPr>
            <p:nvPr/>
          </p:nvSpPr>
          <p:spPr bwMode="auto">
            <a:xfrm>
              <a:off x="4246563" y="2422525"/>
              <a:ext cx="606425" cy="357188"/>
            </a:xfrm>
            <a:custGeom>
              <a:avLst/>
              <a:gdLst>
                <a:gd name="T0" fmla="*/ 146 w 160"/>
                <a:gd name="T1" fmla="*/ 94 h 94"/>
                <a:gd name="T2" fmla="*/ 132 w 160"/>
                <a:gd name="T3" fmla="*/ 80 h 94"/>
                <a:gd name="T4" fmla="*/ 80 w 160"/>
                <a:gd name="T5" fmla="*/ 28 h 94"/>
                <a:gd name="T6" fmla="*/ 28 w 160"/>
                <a:gd name="T7" fmla="*/ 80 h 94"/>
                <a:gd name="T8" fmla="*/ 14 w 160"/>
                <a:gd name="T9" fmla="*/ 94 h 94"/>
                <a:gd name="T10" fmla="*/ 0 w 160"/>
                <a:gd name="T11" fmla="*/ 80 h 94"/>
                <a:gd name="T12" fmla="*/ 80 w 160"/>
                <a:gd name="T13" fmla="*/ 0 h 94"/>
                <a:gd name="T14" fmla="*/ 160 w 160"/>
                <a:gd name="T15" fmla="*/ 80 h 94"/>
                <a:gd name="T16" fmla="*/ 146 w 16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4">
                  <a:moveTo>
                    <a:pt x="146" y="94"/>
                  </a:moveTo>
                  <a:cubicBezTo>
                    <a:pt x="139" y="94"/>
                    <a:pt x="132" y="88"/>
                    <a:pt x="132" y="80"/>
                  </a:cubicBezTo>
                  <a:cubicBezTo>
                    <a:pt x="132" y="51"/>
                    <a:pt x="109" y="28"/>
                    <a:pt x="80" y="28"/>
                  </a:cubicBezTo>
                  <a:cubicBezTo>
                    <a:pt x="51" y="28"/>
                    <a:pt x="28" y="51"/>
                    <a:pt x="28" y="80"/>
                  </a:cubicBezTo>
                  <a:cubicBezTo>
                    <a:pt x="28" y="88"/>
                    <a:pt x="22" y="94"/>
                    <a:pt x="14" y="94"/>
                  </a:cubicBezTo>
                  <a:cubicBezTo>
                    <a:pt x="6" y="94"/>
                    <a:pt x="0" y="88"/>
                    <a:pt x="0" y="80"/>
                  </a:cubicBezTo>
                  <a:cubicBezTo>
                    <a:pt x="0" y="36"/>
                    <a:pt x="36" y="0"/>
                    <a:pt x="80" y="0"/>
                  </a:cubicBezTo>
                  <a:cubicBezTo>
                    <a:pt x="124" y="0"/>
                    <a:pt x="160" y="36"/>
                    <a:pt x="160" y="80"/>
                  </a:cubicBezTo>
                  <a:cubicBezTo>
                    <a:pt x="160" y="88"/>
                    <a:pt x="154" y="94"/>
                    <a:pt x="146" y="94"/>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61" name="Freeform 6"/>
            <p:cNvSpPr>
              <a:spLocks/>
            </p:cNvSpPr>
            <p:nvPr/>
          </p:nvSpPr>
          <p:spPr bwMode="auto">
            <a:xfrm>
              <a:off x="4029075" y="2678113"/>
              <a:ext cx="831850" cy="614363"/>
            </a:xfrm>
            <a:custGeom>
              <a:avLst/>
              <a:gdLst>
                <a:gd name="T0" fmla="*/ 205 w 219"/>
                <a:gd name="T1" fmla="*/ 162 h 162"/>
                <a:gd name="T2" fmla="*/ 81 w 219"/>
                <a:gd name="T3" fmla="*/ 162 h 162"/>
                <a:gd name="T4" fmla="*/ 0 w 219"/>
                <a:gd name="T5" fmla="*/ 81 h 162"/>
                <a:gd name="T6" fmla="*/ 81 w 219"/>
                <a:gd name="T7" fmla="*/ 0 h 162"/>
                <a:gd name="T8" fmla="*/ 138 w 219"/>
                <a:gd name="T9" fmla="*/ 25 h 162"/>
                <a:gd name="T10" fmla="*/ 138 w 219"/>
                <a:gd name="T11" fmla="*/ 45 h 162"/>
                <a:gd name="T12" fmla="*/ 118 w 219"/>
                <a:gd name="T13" fmla="*/ 44 h 162"/>
                <a:gd name="T14" fmla="*/ 81 w 219"/>
                <a:gd name="T15" fmla="*/ 29 h 162"/>
                <a:gd name="T16" fmla="*/ 28 w 219"/>
                <a:gd name="T17" fmla="*/ 81 h 162"/>
                <a:gd name="T18" fmla="*/ 81 w 219"/>
                <a:gd name="T19" fmla="*/ 134 h 162"/>
                <a:gd name="T20" fmla="*/ 205 w 219"/>
                <a:gd name="T21" fmla="*/ 134 h 162"/>
                <a:gd name="T22" fmla="*/ 219 w 219"/>
                <a:gd name="T23" fmla="*/ 148 h 162"/>
                <a:gd name="T24" fmla="*/ 205 w 219"/>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62">
                  <a:moveTo>
                    <a:pt x="205" y="162"/>
                  </a:moveTo>
                  <a:cubicBezTo>
                    <a:pt x="81" y="162"/>
                    <a:pt x="81" y="162"/>
                    <a:pt x="81" y="162"/>
                  </a:cubicBezTo>
                  <a:cubicBezTo>
                    <a:pt x="36" y="162"/>
                    <a:pt x="0" y="126"/>
                    <a:pt x="0" y="81"/>
                  </a:cubicBezTo>
                  <a:cubicBezTo>
                    <a:pt x="0" y="37"/>
                    <a:pt x="36" y="0"/>
                    <a:pt x="81" y="0"/>
                  </a:cubicBezTo>
                  <a:cubicBezTo>
                    <a:pt x="102" y="0"/>
                    <a:pt x="123" y="9"/>
                    <a:pt x="138" y="25"/>
                  </a:cubicBezTo>
                  <a:cubicBezTo>
                    <a:pt x="144" y="30"/>
                    <a:pt x="144" y="39"/>
                    <a:pt x="138" y="45"/>
                  </a:cubicBezTo>
                  <a:cubicBezTo>
                    <a:pt x="133" y="50"/>
                    <a:pt x="124" y="50"/>
                    <a:pt x="118" y="44"/>
                  </a:cubicBezTo>
                  <a:cubicBezTo>
                    <a:pt x="108" y="34"/>
                    <a:pt x="95" y="29"/>
                    <a:pt x="81" y="29"/>
                  </a:cubicBezTo>
                  <a:cubicBezTo>
                    <a:pt x="51" y="29"/>
                    <a:pt x="28" y="52"/>
                    <a:pt x="28" y="81"/>
                  </a:cubicBezTo>
                  <a:cubicBezTo>
                    <a:pt x="28" y="110"/>
                    <a:pt x="51" y="134"/>
                    <a:pt x="81" y="134"/>
                  </a:cubicBezTo>
                  <a:cubicBezTo>
                    <a:pt x="205" y="134"/>
                    <a:pt x="205" y="134"/>
                    <a:pt x="205" y="134"/>
                  </a:cubicBezTo>
                  <a:cubicBezTo>
                    <a:pt x="212" y="134"/>
                    <a:pt x="219" y="140"/>
                    <a:pt x="219" y="148"/>
                  </a:cubicBezTo>
                  <a:cubicBezTo>
                    <a:pt x="219" y="156"/>
                    <a:pt x="212" y="162"/>
                    <a:pt x="205" y="162"/>
                  </a:cubicBezTo>
                  <a:close/>
                </a:path>
              </a:pathLst>
            </a:custGeom>
            <a:solidFill>
              <a:srgbClr val="F04F37"/>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69" name="Freeform 7"/>
            <p:cNvSpPr>
              <a:spLocks/>
            </p:cNvSpPr>
            <p:nvPr/>
          </p:nvSpPr>
          <p:spPr bwMode="auto">
            <a:xfrm>
              <a:off x="4503738" y="2678113"/>
              <a:ext cx="611188" cy="614363"/>
            </a:xfrm>
            <a:custGeom>
              <a:avLst/>
              <a:gdLst>
                <a:gd name="T0" fmla="*/ 80 w 161"/>
                <a:gd name="T1" fmla="*/ 162 h 162"/>
                <a:gd name="T2" fmla="*/ 17 w 161"/>
                <a:gd name="T3" fmla="*/ 132 h 162"/>
                <a:gd name="T4" fmla="*/ 3 w 161"/>
                <a:gd name="T5" fmla="*/ 107 h 162"/>
                <a:gd name="T6" fmla="*/ 12 w 161"/>
                <a:gd name="T7" fmla="*/ 89 h 162"/>
                <a:gd name="T8" fmla="*/ 30 w 161"/>
                <a:gd name="T9" fmla="*/ 98 h 162"/>
                <a:gd name="T10" fmla="*/ 39 w 161"/>
                <a:gd name="T11" fmla="*/ 114 h 162"/>
                <a:gd name="T12" fmla="*/ 80 w 161"/>
                <a:gd name="T13" fmla="*/ 134 h 162"/>
                <a:gd name="T14" fmla="*/ 132 w 161"/>
                <a:gd name="T15" fmla="*/ 81 h 162"/>
                <a:gd name="T16" fmla="*/ 80 w 161"/>
                <a:gd name="T17" fmla="*/ 29 h 162"/>
                <a:gd name="T18" fmla="*/ 66 w 161"/>
                <a:gd name="T19" fmla="*/ 15 h 162"/>
                <a:gd name="T20" fmla="*/ 80 w 161"/>
                <a:gd name="T21" fmla="*/ 0 h 162"/>
                <a:gd name="T22" fmla="*/ 161 w 161"/>
                <a:gd name="T23" fmla="*/ 81 h 162"/>
                <a:gd name="T24" fmla="*/ 80 w 161"/>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2">
                  <a:moveTo>
                    <a:pt x="80" y="162"/>
                  </a:moveTo>
                  <a:cubicBezTo>
                    <a:pt x="55" y="162"/>
                    <a:pt x="32" y="151"/>
                    <a:pt x="17" y="132"/>
                  </a:cubicBezTo>
                  <a:cubicBezTo>
                    <a:pt x="11" y="125"/>
                    <a:pt x="6" y="116"/>
                    <a:pt x="3" y="107"/>
                  </a:cubicBezTo>
                  <a:cubicBezTo>
                    <a:pt x="0" y="100"/>
                    <a:pt x="4" y="92"/>
                    <a:pt x="12" y="89"/>
                  </a:cubicBezTo>
                  <a:cubicBezTo>
                    <a:pt x="19" y="87"/>
                    <a:pt x="27" y="91"/>
                    <a:pt x="30" y="98"/>
                  </a:cubicBezTo>
                  <a:cubicBezTo>
                    <a:pt x="32" y="104"/>
                    <a:pt x="35" y="110"/>
                    <a:pt x="39" y="114"/>
                  </a:cubicBezTo>
                  <a:cubicBezTo>
                    <a:pt x="49" y="127"/>
                    <a:pt x="64" y="134"/>
                    <a:pt x="80" y="134"/>
                  </a:cubicBezTo>
                  <a:cubicBezTo>
                    <a:pt x="109" y="134"/>
                    <a:pt x="132" y="110"/>
                    <a:pt x="132" y="81"/>
                  </a:cubicBezTo>
                  <a:cubicBezTo>
                    <a:pt x="132" y="52"/>
                    <a:pt x="109" y="29"/>
                    <a:pt x="80" y="29"/>
                  </a:cubicBezTo>
                  <a:cubicBezTo>
                    <a:pt x="72" y="29"/>
                    <a:pt x="66" y="22"/>
                    <a:pt x="66" y="15"/>
                  </a:cubicBezTo>
                  <a:cubicBezTo>
                    <a:pt x="66" y="7"/>
                    <a:pt x="72" y="0"/>
                    <a:pt x="80" y="0"/>
                  </a:cubicBezTo>
                  <a:cubicBezTo>
                    <a:pt x="124" y="0"/>
                    <a:pt x="161" y="37"/>
                    <a:pt x="161" y="81"/>
                  </a:cubicBezTo>
                  <a:cubicBezTo>
                    <a:pt x="161" y="126"/>
                    <a:pt x="124" y="162"/>
                    <a:pt x="80" y="162"/>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grpSp>
      <p:sp>
        <p:nvSpPr>
          <p:cNvPr id="59417" name="TextBox 72"/>
          <p:cNvSpPr txBox="1">
            <a:spLocks noChangeArrowheads="1"/>
          </p:cNvSpPr>
          <p:nvPr/>
        </p:nvSpPr>
        <p:spPr bwMode="auto">
          <a:xfrm>
            <a:off x="3225800" y="4414838"/>
            <a:ext cx="20970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r>
              <a:rPr lang="en-US" altLang="en-US" sz="1200"/>
              <a:t>Fast and automate life cycle</a:t>
            </a:r>
          </a:p>
          <a:p>
            <a:r>
              <a:rPr lang="en-US" altLang="en-US" sz="1200"/>
              <a:t>Fast repeatable deploys</a:t>
            </a:r>
          </a:p>
          <a:p>
            <a:r>
              <a:rPr lang="en-US" altLang="en-US" sz="1200"/>
              <a:t>Elastic behavior</a:t>
            </a:r>
          </a:p>
        </p:txBody>
      </p:sp>
      <p:pic>
        <p:nvPicPr>
          <p:cNvPr id="59418" name="Picture 4" descr="C:\Users\IBM_ADMIN\AppData\Local\Microsoft\Windows\Temporary Internet Files\Content.IE5\MHV8362Y\MC900391222[1].wmf"/>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68838" y="3884613"/>
            <a:ext cx="584200" cy="573087"/>
          </a:xfrm>
          <a:prstGeom prst="rect">
            <a:avLst/>
          </a:prstGeom>
          <a:noFill/>
          <a:ln>
            <a:noFill/>
          </a:ln>
          <a:effectLst>
            <a:outerShdw blurRad="50800" dist="76200" dir="2700000" algn="tl" rotWithShape="0">
              <a:schemeClr val="bg2">
                <a:lumMod val="85000"/>
                <a:alpha val="4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ounded Rectangle 3"/>
          <p:cNvSpPr>
            <a:spLocks noChangeArrowheads="1"/>
          </p:cNvSpPr>
          <p:nvPr/>
        </p:nvSpPr>
        <p:spPr bwMode="auto">
          <a:xfrm>
            <a:off x="4622800" y="1065213"/>
            <a:ext cx="4130675" cy="1689100"/>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sp>
        <p:nvSpPr>
          <p:cNvPr id="59420" name="Rectangle 141"/>
          <p:cNvSpPr>
            <a:spLocks noChangeArrowheads="1"/>
          </p:cNvSpPr>
          <p:nvPr/>
        </p:nvSpPr>
        <p:spPr bwMode="auto">
          <a:xfrm>
            <a:off x="4622800" y="733377"/>
            <a:ext cx="4130675" cy="276272"/>
          </a:xfrm>
          <a:prstGeom prst="rect">
            <a:avLst/>
          </a:prstGeom>
          <a:noFill/>
          <a:ln>
            <a:noFill/>
          </a:ln>
        </p:spPr>
        <p:txBody>
          <a:bodyPr wrap="square" lIns="90000" rIns="90000" bIns="4500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b="1" dirty="0">
                <a:solidFill>
                  <a:schemeClr val="bg1"/>
                </a:solidFill>
                <a:latin typeface="Arial" charset="0"/>
                <a:ea typeface="MS PGothic" charset="-128"/>
              </a:rPr>
              <a:t>Back-end</a:t>
            </a:r>
          </a:p>
        </p:txBody>
      </p:sp>
      <p:sp>
        <p:nvSpPr>
          <p:cNvPr id="79" name="Rounded Rectangle 78"/>
          <p:cNvSpPr>
            <a:spLocks noChangeArrowheads="1"/>
          </p:cNvSpPr>
          <p:nvPr/>
        </p:nvSpPr>
        <p:spPr bwMode="auto">
          <a:xfrm>
            <a:off x="2660650" y="1066800"/>
            <a:ext cx="1627188" cy="1685925"/>
          </a:xfrm>
          <a:prstGeom prst="roundRect">
            <a:avLst>
              <a:gd name="adj" fmla="val 10009"/>
            </a:avLst>
          </a:prstGeom>
          <a:solidFill>
            <a:schemeClr val="bg2">
              <a:lumMod val="85000"/>
            </a:schemeClr>
          </a:solidFill>
          <a:ln w="25400">
            <a:solidFill>
              <a:srgbClr val="00B2EF"/>
            </a:solidFill>
            <a:round/>
            <a:headEnd/>
            <a:tailEnd/>
          </a:ln>
          <a:effectLst>
            <a:outerShdw blurRad="63500" dist="38100" dir="2700000" algn="tl" rotWithShape="0">
              <a:srgbClr val="000000">
                <a:alpha val="39998"/>
              </a:srgbClr>
            </a:outerShdw>
          </a:effectLst>
        </p:spPr>
        <p:txBody>
          <a:bodyPr anchor="ct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pPr algn="ctr" eaLnBrk="1" hangingPunct="1"/>
            <a:endParaRPr lang="en-US" altLang="en-US" sz="1400">
              <a:solidFill>
                <a:schemeClr val="bg2">
                  <a:lumMod val="95000"/>
                </a:schemeClr>
              </a:solidFill>
            </a:endParaRPr>
          </a:p>
        </p:txBody>
      </p:sp>
      <p:sp>
        <p:nvSpPr>
          <p:cNvPr id="59422" name="Rectangle 7"/>
          <p:cNvSpPr>
            <a:spLocks noChangeArrowheads="1"/>
          </p:cNvSpPr>
          <p:nvPr/>
        </p:nvSpPr>
        <p:spPr bwMode="auto">
          <a:xfrm>
            <a:off x="2647960" y="742139"/>
            <a:ext cx="1639878" cy="276272"/>
          </a:xfrm>
          <a:prstGeom prst="rect">
            <a:avLst/>
          </a:prstGeom>
          <a:noFill/>
          <a:ln>
            <a:noFill/>
          </a:ln>
        </p:spPr>
        <p:txBody>
          <a:bodyPr wrap="square" lIns="90000" rIns="90000" bIns="45000">
            <a:spAutoFit/>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b="1" dirty="0" smtClean="0">
                <a:solidFill>
                  <a:schemeClr val="bg1"/>
                </a:solidFill>
                <a:latin typeface="Arial" charset="0"/>
                <a:ea typeface="MS PGothic" charset="-128"/>
              </a:rPr>
              <a:t>BL-Tier</a:t>
            </a:r>
            <a:endParaRPr lang="en-US" altLang="en-US" sz="1200" b="1" dirty="0">
              <a:solidFill>
                <a:schemeClr val="bg1"/>
              </a:solidFill>
              <a:latin typeface="Arial" charset="0"/>
              <a:ea typeface="MS PGothic" charset="-128"/>
            </a:endParaRPr>
          </a:p>
        </p:txBody>
      </p:sp>
      <p:sp>
        <p:nvSpPr>
          <p:cNvPr id="82" name="AutoShape 44"/>
          <p:cNvSpPr>
            <a:spLocks noChangeArrowheads="1"/>
          </p:cNvSpPr>
          <p:nvPr/>
        </p:nvSpPr>
        <p:spPr bwMode="auto">
          <a:xfrm>
            <a:off x="2754621" y="1343025"/>
            <a:ext cx="1404629"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chemeClr val="bg1"/>
                </a:solidFill>
                <a:latin typeface="Arial" pitchFamily="34" charset="0"/>
                <a:ea typeface="MS PGothic" pitchFamily="34" charset="-128"/>
              </a:rPr>
              <a:t>Enabled </a:t>
            </a:r>
            <a:r>
              <a:rPr lang="en-US" sz="1400" dirty="0">
                <a:solidFill>
                  <a:schemeClr val="bg1"/>
                </a:solidFill>
                <a:latin typeface="Arial" pitchFamily="34" charset="0"/>
                <a:ea typeface="MS PGothic" pitchFamily="34" charset="-128"/>
              </a:rPr>
              <a:t>Apps</a:t>
            </a:r>
          </a:p>
        </p:txBody>
      </p:sp>
      <p:sp>
        <p:nvSpPr>
          <p:cNvPr id="91" name="AutoShape 44"/>
          <p:cNvSpPr>
            <a:spLocks noChangeArrowheads="1"/>
          </p:cNvSpPr>
          <p:nvPr/>
        </p:nvSpPr>
        <p:spPr bwMode="auto">
          <a:xfrm>
            <a:off x="5170488" y="134302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Transactions</a:t>
            </a:r>
          </a:p>
        </p:txBody>
      </p:sp>
      <p:sp>
        <p:nvSpPr>
          <p:cNvPr id="92" name="Text Box 123"/>
          <p:cNvSpPr txBox="1">
            <a:spLocks noChangeArrowheads="1"/>
          </p:cNvSpPr>
          <p:nvPr/>
        </p:nvSpPr>
        <p:spPr bwMode="auto">
          <a:xfrm>
            <a:off x="3155950" y="2339975"/>
            <a:ext cx="1123950" cy="4000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lang="en-US" sz="1000" b="1" dirty="0">
                <a:solidFill>
                  <a:srgbClr val="0A589C"/>
                </a:solidFill>
                <a:latin typeface="Arial" pitchFamily="34" charset="0"/>
                <a:ea typeface="MS PGothic" pitchFamily="34" charset="-128"/>
              </a:rPr>
              <a:t>Private</a:t>
            </a:r>
          </a:p>
          <a:p>
            <a:pPr algn="r" eaLnBrk="1" hangingPunct="1">
              <a:defRPr/>
            </a:pPr>
            <a:r>
              <a:rPr lang="en-US" sz="1000" b="1" dirty="0">
                <a:solidFill>
                  <a:srgbClr val="0A589C"/>
                </a:solidFill>
                <a:latin typeface="Arial" pitchFamily="34" charset="0"/>
                <a:ea typeface="MS PGothic" pitchFamily="34" charset="-128"/>
              </a:rPr>
              <a:t>On/Off-Premise</a:t>
            </a:r>
          </a:p>
        </p:txBody>
      </p:sp>
      <p:sp>
        <p:nvSpPr>
          <p:cNvPr id="93" name="Text Box 123"/>
          <p:cNvSpPr txBox="1">
            <a:spLocks noChangeArrowheads="1"/>
          </p:cNvSpPr>
          <p:nvPr/>
        </p:nvSpPr>
        <p:spPr bwMode="auto">
          <a:xfrm>
            <a:off x="4699000" y="2339975"/>
            <a:ext cx="900113" cy="400050"/>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sz="1000" b="1" dirty="0">
                <a:solidFill>
                  <a:srgbClr val="0A589C"/>
                </a:solidFill>
                <a:latin typeface="Arial" pitchFamily="34" charset="0"/>
                <a:ea typeface="MS PGothic" pitchFamily="34" charset="-128"/>
              </a:rPr>
              <a:t>Private</a:t>
            </a:r>
          </a:p>
          <a:p>
            <a:pPr eaLnBrk="1" hangingPunct="1">
              <a:defRPr/>
            </a:pPr>
            <a:r>
              <a:rPr lang="en-US" sz="1000" b="1" dirty="0">
                <a:solidFill>
                  <a:srgbClr val="0A589C"/>
                </a:solidFill>
                <a:latin typeface="Arial" pitchFamily="34" charset="0"/>
                <a:ea typeface="MS PGothic" pitchFamily="34" charset="-128"/>
              </a:rPr>
              <a:t>On-Premise</a:t>
            </a:r>
          </a:p>
        </p:txBody>
      </p:sp>
      <p:sp>
        <p:nvSpPr>
          <p:cNvPr id="94" name="AutoShape 44"/>
          <p:cNvSpPr>
            <a:spLocks noChangeArrowheads="1"/>
          </p:cNvSpPr>
          <p:nvPr/>
        </p:nvSpPr>
        <p:spPr bwMode="auto">
          <a:xfrm>
            <a:off x="2759384" y="1971675"/>
            <a:ext cx="1404629"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smtClean="0">
                <a:solidFill>
                  <a:schemeClr val="bg1"/>
                </a:solidFill>
                <a:latin typeface="Arial" pitchFamily="34" charset="0"/>
                <a:ea typeface="MS PGothic" pitchFamily="34" charset="-128"/>
              </a:rPr>
              <a:t>Hybrid Integration</a:t>
            </a:r>
            <a:endParaRPr lang="en-US" sz="1400" dirty="0">
              <a:solidFill>
                <a:schemeClr val="bg1"/>
              </a:solidFill>
              <a:latin typeface="Arial" pitchFamily="34" charset="0"/>
              <a:ea typeface="MS PGothic" pitchFamily="34" charset="-128"/>
            </a:endParaRPr>
          </a:p>
        </p:txBody>
      </p:sp>
      <p:sp>
        <p:nvSpPr>
          <p:cNvPr id="59428" name="Line 108"/>
          <p:cNvSpPr>
            <a:spLocks noChangeShapeType="1"/>
          </p:cNvSpPr>
          <p:nvPr/>
        </p:nvSpPr>
        <p:spPr bwMode="auto">
          <a:xfrm>
            <a:off x="1843088" y="1549401"/>
            <a:ext cx="832263" cy="463550"/>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30" name="Line 109"/>
          <p:cNvSpPr>
            <a:spLocks noChangeShapeType="1"/>
          </p:cNvSpPr>
          <p:nvPr/>
        </p:nvSpPr>
        <p:spPr bwMode="auto">
          <a:xfrm>
            <a:off x="6746875" y="1279525"/>
            <a:ext cx="0" cy="1322388"/>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AutoShape 44"/>
          <p:cNvSpPr>
            <a:spLocks noChangeArrowheads="1"/>
          </p:cNvSpPr>
          <p:nvPr/>
        </p:nvSpPr>
        <p:spPr bwMode="auto">
          <a:xfrm>
            <a:off x="6980238" y="137636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Records</a:t>
            </a:r>
          </a:p>
        </p:txBody>
      </p:sp>
      <p:sp>
        <p:nvSpPr>
          <p:cNvPr id="99" name="AutoShape 44"/>
          <p:cNvSpPr>
            <a:spLocks noChangeArrowheads="1"/>
          </p:cNvSpPr>
          <p:nvPr/>
        </p:nvSpPr>
        <p:spPr bwMode="auto">
          <a:xfrm>
            <a:off x="6988175" y="1722438"/>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Master Data</a:t>
            </a:r>
          </a:p>
        </p:txBody>
      </p:sp>
      <p:sp>
        <p:nvSpPr>
          <p:cNvPr id="100" name="AutoShape 44"/>
          <p:cNvSpPr>
            <a:spLocks noChangeArrowheads="1"/>
          </p:cNvSpPr>
          <p:nvPr/>
        </p:nvSpPr>
        <p:spPr bwMode="auto">
          <a:xfrm>
            <a:off x="6980238" y="2070100"/>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Transaction Data</a:t>
            </a:r>
          </a:p>
        </p:txBody>
      </p:sp>
      <p:sp>
        <p:nvSpPr>
          <p:cNvPr id="101" name="AutoShape 44"/>
          <p:cNvSpPr>
            <a:spLocks noChangeArrowheads="1"/>
          </p:cNvSpPr>
          <p:nvPr/>
        </p:nvSpPr>
        <p:spPr bwMode="auto">
          <a:xfrm>
            <a:off x="5181600" y="1716088"/>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Processes</a:t>
            </a:r>
          </a:p>
        </p:txBody>
      </p:sp>
      <p:sp>
        <p:nvSpPr>
          <p:cNvPr id="102" name="AutoShape 44"/>
          <p:cNvSpPr>
            <a:spLocks noChangeArrowheads="1"/>
          </p:cNvSpPr>
          <p:nvPr/>
        </p:nvSpPr>
        <p:spPr bwMode="auto">
          <a:xfrm>
            <a:off x="5189538" y="2098675"/>
            <a:ext cx="1343025" cy="258763"/>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sz="1400" dirty="0">
                <a:solidFill>
                  <a:schemeClr val="bg1"/>
                </a:solidFill>
                <a:latin typeface="Arial" pitchFamily="34" charset="0"/>
                <a:ea typeface="MS PGothic" pitchFamily="34" charset="-128"/>
              </a:rPr>
              <a:t>Applications</a:t>
            </a:r>
          </a:p>
        </p:txBody>
      </p:sp>
      <p:sp>
        <p:nvSpPr>
          <p:cNvPr id="59436" name="Line 108"/>
          <p:cNvSpPr>
            <a:spLocks noChangeShapeType="1"/>
          </p:cNvSpPr>
          <p:nvPr/>
        </p:nvSpPr>
        <p:spPr bwMode="auto">
          <a:xfrm flipV="1">
            <a:off x="4183063" y="1473199"/>
            <a:ext cx="987425" cy="639763"/>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37" name="Line 108"/>
          <p:cNvSpPr>
            <a:spLocks noChangeShapeType="1"/>
          </p:cNvSpPr>
          <p:nvPr/>
        </p:nvSpPr>
        <p:spPr bwMode="auto">
          <a:xfrm>
            <a:off x="4176713" y="2105025"/>
            <a:ext cx="1004887" cy="93663"/>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38" name="Line 108"/>
          <p:cNvSpPr>
            <a:spLocks noChangeShapeType="1"/>
          </p:cNvSpPr>
          <p:nvPr/>
        </p:nvSpPr>
        <p:spPr bwMode="auto">
          <a:xfrm flipV="1">
            <a:off x="4159250" y="1846263"/>
            <a:ext cx="1022350" cy="266700"/>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59439" name="Line 108"/>
          <p:cNvSpPr>
            <a:spLocks noChangeShapeType="1"/>
          </p:cNvSpPr>
          <p:nvPr/>
        </p:nvSpPr>
        <p:spPr bwMode="auto">
          <a:xfrm>
            <a:off x="3516431" y="1582737"/>
            <a:ext cx="0" cy="430213"/>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solidFill>
                <a:schemeClr val="bg1"/>
              </a:solidFill>
            </a:endParaRPr>
          </a:p>
        </p:txBody>
      </p:sp>
      <p:grpSp>
        <p:nvGrpSpPr>
          <p:cNvPr id="59440" name="Group 110"/>
          <p:cNvGrpSpPr>
            <a:grpSpLocks/>
          </p:cNvGrpSpPr>
          <p:nvPr/>
        </p:nvGrpSpPr>
        <p:grpSpPr bwMode="auto">
          <a:xfrm>
            <a:off x="7483475" y="3687763"/>
            <a:ext cx="1193800" cy="771525"/>
            <a:chOff x="6638675" y="3241116"/>
            <a:chExt cx="1194558" cy="770497"/>
          </a:xfrm>
          <a:effectLst>
            <a:outerShdw blurRad="50800" dist="76200" dir="2700000" algn="tl" rotWithShape="0">
              <a:schemeClr val="bg2">
                <a:lumMod val="85000"/>
                <a:alpha val="40000"/>
              </a:schemeClr>
            </a:outerShdw>
          </a:effectLst>
        </p:grpSpPr>
        <p:grpSp>
          <p:nvGrpSpPr>
            <p:cNvPr id="59447" name="Group 29"/>
            <p:cNvGrpSpPr>
              <a:grpSpLocks/>
            </p:cNvGrpSpPr>
            <p:nvPr/>
          </p:nvGrpSpPr>
          <p:grpSpPr bwMode="auto">
            <a:xfrm>
              <a:off x="6725444" y="3278188"/>
              <a:ext cx="1095375" cy="733425"/>
              <a:chOff x="609600" y="2066414"/>
              <a:chExt cx="883635" cy="775211"/>
            </a:xfrm>
          </p:grpSpPr>
          <p:pic>
            <p:nvPicPr>
              <p:cNvPr id="114" name="Picture 46"/>
              <p:cNvPicPr>
                <a:picLocks noChangeAspect="1"/>
              </p:cNvPicPr>
              <p:nvPr/>
            </p:nvPicPr>
            <p:blipFill>
              <a:blip r:embed="rId8" cstate="print">
                <a:duotone>
                  <a:schemeClr val="accent1">
                    <a:shade val="45000"/>
                    <a:satMod val="135000"/>
                  </a:schemeClr>
                  <a:prstClr val="white"/>
                </a:duotone>
                <a:extLst/>
              </a:blip>
              <a:stretch>
                <a:fillRect/>
              </a:stretch>
            </p:blipFill>
            <p:spPr bwMode="auto">
              <a:xfrm>
                <a:off x="609600" y="2066414"/>
                <a:ext cx="567440" cy="775211"/>
              </a:xfrm>
              <a:prstGeom prst="rect">
                <a:avLst/>
              </a:prstGeom>
            </p:spPr>
          </p:pic>
          <p:pic>
            <p:nvPicPr>
              <p:cNvPr id="115" name="Picture 47"/>
              <p:cNvPicPr>
                <a:picLocks noChangeAspect="1"/>
              </p:cNvPicPr>
              <p:nvPr/>
            </p:nvPicPr>
            <p:blipFill>
              <a:blip r:embed="rId8" cstate="print">
                <a:duotone>
                  <a:schemeClr val="accent1">
                    <a:shade val="45000"/>
                    <a:satMod val="135000"/>
                  </a:schemeClr>
                  <a:prstClr val="white"/>
                </a:duotone>
                <a:extLst/>
              </a:blip>
              <a:stretch>
                <a:fillRect/>
              </a:stretch>
            </p:blipFill>
            <p:spPr bwMode="auto">
              <a:xfrm>
                <a:off x="925795" y="2066414"/>
                <a:ext cx="567440" cy="775211"/>
              </a:xfrm>
              <a:prstGeom prst="rect">
                <a:avLst/>
              </a:prstGeom>
            </p:spPr>
          </p:pic>
        </p:grpSp>
        <p:sp>
          <p:nvSpPr>
            <p:cNvPr id="113" name="Text Box 125"/>
            <p:cNvSpPr txBox="1">
              <a:spLocks noChangeArrowheads="1"/>
            </p:cNvSpPr>
            <p:nvPr/>
          </p:nvSpPr>
          <p:spPr bwMode="auto">
            <a:xfrm>
              <a:off x="6638675" y="3241116"/>
              <a:ext cx="1194558" cy="245734"/>
            </a:xfrm>
            <a:prstGeom prst="rect">
              <a:avLst/>
            </a:prstGeom>
            <a:noFill/>
            <a:ln>
              <a:noFill/>
            </a:ln>
            <a:effectLst>
              <a:prstShdw prst="shdw13" dist="53882"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1" hangingPunct="1">
                <a:defRPr/>
              </a:pPr>
              <a:r>
                <a:rPr lang="en-US" sz="1000" b="1" dirty="0">
                  <a:solidFill>
                    <a:srgbClr val="0A589C"/>
                  </a:solidFill>
                  <a:latin typeface="Arial" pitchFamily="34" charset="0"/>
                  <a:ea typeface="MS PGothic" pitchFamily="34" charset="-128"/>
                </a:rPr>
                <a:t>Traditional Apps</a:t>
              </a:r>
            </a:p>
          </p:txBody>
        </p:sp>
      </p:grpSp>
      <p:sp>
        <p:nvSpPr>
          <p:cNvPr id="59441" name="TextBox 115"/>
          <p:cNvSpPr txBox="1">
            <a:spLocks noChangeArrowheads="1"/>
          </p:cNvSpPr>
          <p:nvPr/>
        </p:nvSpPr>
        <p:spPr bwMode="auto">
          <a:xfrm>
            <a:off x="6096000" y="4397375"/>
            <a:ext cx="27815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200">
                <a:solidFill>
                  <a:schemeClr val="tx1"/>
                </a:solidFill>
                <a:latin typeface="Arial" charset="0"/>
                <a:ea typeface="MS PGothic" charset="-128"/>
              </a:defRPr>
            </a:lvl1pPr>
            <a:lvl2pPr marL="742950" indent="-285750">
              <a:defRPr sz="2200">
                <a:solidFill>
                  <a:schemeClr val="tx1"/>
                </a:solidFill>
                <a:latin typeface="Arial" charset="0"/>
                <a:ea typeface="MS PGothic" charset="-128"/>
              </a:defRPr>
            </a:lvl2pPr>
            <a:lvl3pPr marL="1143000" indent="-228600">
              <a:defRPr sz="2200">
                <a:solidFill>
                  <a:schemeClr val="tx1"/>
                </a:solidFill>
                <a:latin typeface="Arial" charset="0"/>
                <a:ea typeface="MS PGothic" charset="-128"/>
              </a:defRPr>
            </a:lvl3pPr>
            <a:lvl4pPr marL="1600200" indent="-228600">
              <a:defRPr sz="2200">
                <a:solidFill>
                  <a:schemeClr val="tx1"/>
                </a:solidFill>
                <a:latin typeface="Arial" charset="0"/>
                <a:ea typeface="MS PGothic" charset="-128"/>
              </a:defRPr>
            </a:lvl4pPr>
            <a:lvl5pPr marL="2057400" indent="-228600">
              <a:defRPr sz="2200">
                <a:solidFill>
                  <a:schemeClr val="tx1"/>
                </a:solidFill>
                <a:latin typeface="Arial" charset="0"/>
                <a:ea typeface="MS PGothic" charset="-128"/>
              </a:defRPr>
            </a:lvl5pPr>
            <a:lvl6pPr marL="2514600" indent="-228600" eaLnBrk="0" fontAlgn="base" hangingPunct="0">
              <a:spcBef>
                <a:spcPct val="0"/>
              </a:spcBef>
              <a:spcAft>
                <a:spcPct val="0"/>
              </a:spcAft>
              <a:defRPr sz="2200">
                <a:solidFill>
                  <a:schemeClr val="tx1"/>
                </a:solidFill>
                <a:latin typeface="Arial" charset="0"/>
                <a:ea typeface="MS PGothic" charset="-128"/>
              </a:defRPr>
            </a:lvl6pPr>
            <a:lvl7pPr marL="2971800" indent="-228600" eaLnBrk="0" fontAlgn="base" hangingPunct="0">
              <a:spcBef>
                <a:spcPct val="0"/>
              </a:spcBef>
              <a:spcAft>
                <a:spcPct val="0"/>
              </a:spcAft>
              <a:defRPr sz="2200">
                <a:solidFill>
                  <a:schemeClr val="tx1"/>
                </a:solidFill>
                <a:latin typeface="Arial" charset="0"/>
                <a:ea typeface="MS PGothic" charset="-128"/>
              </a:defRPr>
            </a:lvl7pPr>
            <a:lvl8pPr marL="3429000" indent="-228600" eaLnBrk="0" fontAlgn="base" hangingPunct="0">
              <a:spcBef>
                <a:spcPct val="0"/>
              </a:spcBef>
              <a:spcAft>
                <a:spcPct val="0"/>
              </a:spcAft>
              <a:defRPr sz="2200">
                <a:solidFill>
                  <a:schemeClr val="tx1"/>
                </a:solidFill>
                <a:latin typeface="Arial" charset="0"/>
                <a:ea typeface="MS PGothic" charset="-128"/>
              </a:defRPr>
            </a:lvl8pPr>
            <a:lvl9pPr marL="3886200" indent="-228600" eaLnBrk="0" fontAlgn="base" hangingPunct="0">
              <a:spcBef>
                <a:spcPct val="0"/>
              </a:spcBef>
              <a:spcAft>
                <a:spcPct val="0"/>
              </a:spcAft>
              <a:defRPr sz="2200">
                <a:solidFill>
                  <a:schemeClr val="tx1"/>
                </a:solidFill>
                <a:latin typeface="Arial" charset="0"/>
                <a:ea typeface="MS PGothic" charset="-128"/>
              </a:defRPr>
            </a:lvl9pPr>
          </a:lstStyle>
          <a:p>
            <a:r>
              <a:rPr lang="en-US" altLang="en-US" sz="1200" dirty="0"/>
              <a:t>More stable and predictable life cycle</a:t>
            </a:r>
          </a:p>
          <a:p>
            <a:r>
              <a:rPr lang="en-US" altLang="en-US" sz="1200" dirty="0" smtClean="0"/>
              <a:t>API/WS </a:t>
            </a:r>
            <a:r>
              <a:rPr lang="en-US" altLang="en-US" sz="1200" dirty="0"/>
              <a:t>exposure for up stream levels</a:t>
            </a:r>
          </a:p>
          <a:p>
            <a:r>
              <a:rPr lang="en-US" altLang="en-US" sz="1200" dirty="0"/>
              <a:t>Elastic throttling </a:t>
            </a:r>
          </a:p>
        </p:txBody>
      </p:sp>
      <p:grpSp>
        <p:nvGrpSpPr>
          <p:cNvPr id="117" name="Group 7"/>
          <p:cNvGrpSpPr>
            <a:grpSpLocks noChangeAspect="1"/>
          </p:cNvGrpSpPr>
          <p:nvPr/>
        </p:nvGrpSpPr>
        <p:grpSpPr>
          <a:xfrm>
            <a:off x="6567067" y="3699120"/>
            <a:ext cx="1023517" cy="615023"/>
            <a:chOff x="4029075" y="2422525"/>
            <a:chExt cx="1085851" cy="869951"/>
          </a:xfrm>
          <a:effectLst>
            <a:outerShdw blurRad="50800" dist="76200" dir="2700000" algn="tl" rotWithShape="0">
              <a:schemeClr val="bg2">
                <a:lumMod val="85000"/>
                <a:alpha val="40000"/>
              </a:schemeClr>
            </a:outerShdw>
          </a:effectLst>
        </p:grpSpPr>
        <p:sp>
          <p:nvSpPr>
            <p:cNvPr id="118" name="Freeform 5"/>
            <p:cNvSpPr>
              <a:spLocks/>
            </p:cNvSpPr>
            <p:nvPr/>
          </p:nvSpPr>
          <p:spPr bwMode="auto">
            <a:xfrm>
              <a:off x="4246563" y="2422525"/>
              <a:ext cx="606425" cy="357188"/>
            </a:xfrm>
            <a:custGeom>
              <a:avLst/>
              <a:gdLst>
                <a:gd name="T0" fmla="*/ 146 w 160"/>
                <a:gd name="T1" fmla="*/ 94 h 94"/>
                <a:gd name="T2" fmla="*/ 132 w 160"/>
                <a:gd name="T3" fmla="*/ 80 h 94"/>
                <a:gd name="T4" fmla="*/ 80 w 160"/>
                <a:gd name="T5" fmla="*/ 28 h 94"/>
                <a:gd name="T6" fmla="*/ 28 w 160"/>
                <a:gd name="T7" fmla="*/ 80 h 94"/>
                <a:gd name="T8" fmla="*/ 14 w 160"/>
                <a:gd name="T9" fmla="*/ 94 h 94"/>
                <a:gd name="T10" fmla="*/ 0 w 160"/>
                <a:gd name="T11" fmla="*/ 80 h 94"/>
                <a:gd name="T12" fmla="*/ 80 w 160"/>
                <a:gd name="T13" fmla="*/ 0 h 94"/>
                <a:gd name="T14" fmla="*/ 160 w 160"/>
                <a:gd name="T15" fmla="*/ 80 h 94"/>
                <a:gd name="T16" fmla="*/ 146 w 160"/>
                <a:gd name="T17" fmla="*/ 9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4">
                  <a:moveTo>
                    <a:pt x="146" y="94"/>
                  </a:moveTo>
                  <a:cubicBezTo>
                    <a:pt x="139" y="94"/>
                    <a:pt x="132" y="88"/>
                    <a:pt x="132" y="80"/>
                  </a:cubicBezTo>
                  <a:cubicBezTo>
                    <a:pt x="132" y="51"/>
                    <a:pt x="109" y="28"/>
                    <a:pt x="80" y="28"/>
                  </a:cubicBezTo>
                  <a:cubicBezTo>
                    <a:pt x="51" y="28"/>
                    <a:pt x="28" y="51"/>
                    <a:pt x="28" y="80"/>
                  </a:cubicBezTo>
                  <a:cubicBezTo>
                    <a:pt x="28" y="88"/>
                    <a:pt x="22" y="94"/>
                    <a:pt x="14" y="94"/>
                  </a:cubicBezTo>
                  <a:cubicBezTo>
                    <a:pt x="6" y="94"/>
                    <a:pt x="0" y="88"/>
                    <a:pt x="0" y="80"/>
                  </a:cubicBezTo>
                  <a:cubicBezTo>
                    <a:pt x="0" y="36"/>
                    <a:pt x="36" y="0"/>
                    <a:pt x="80" y="0"/>
                  </a:cubicBezTo>
                  <a:cubicBezTo>
                    <a:pt x="124" y="0"/>
                    <a:pt x="160" y="36"/>
                    <a:pt x="160" y="80"/>
                  </a:cubicBezTo>
                  <a:cubicBezTo>
                    <a:pt x="160" y="88"/>
                    <a:pt x="154" y="94"/>
                    <a:pt x="146" y="94"/>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119" name="Freeform 6"/>
            <p:cNvSpPr>
              <a:spLocks/>
            </p:cNvSpPr>
            <p:nvPr/>
          </p:nvSpPr>
          <p:spPr bwMode="auto">
            <a:xfrm>
              <a:off x="4029075" y="2678113"/>
              <a:ext cx="831850" cy="614363"/>
            </a:xfrm>
            <a:custGeom>
              <a:avLst/>
              <a:gdLst>
                <a:gd name="T0" fmla="*/ 205 w 219"/>
                <a:gd name="T1" fmla="*/ 162 h 162"/>
                <a:gd name="T2" fmla="*/ 81 w 219"/>
                <a:gd name="T3" fmla="*/ 162 h 162"/>
                <a:gd name="T4" fmla="*/ 0 w 219"/>
                <a:gd name="T5" fmla="*/ 81 h 162"/>
                <a:gd name="T6" fmla="*/ 81 w 219"/>
                <a:gd name="T7" fmla="*/ 0 h 162"/>
                <a:gd name="T8" fmla="*/ 138 w 219"/>
                <a:gd name="T9" fmla="*/ 25 h 162"/>
                <a:gd name="T10" fmla="*/ 138 w 219"/>
                <a:gd name="T11" fmla="*/ 45 h 162"/>
                <a:gd name="T12" fmla="*/ 118 w 219"/>
                <a:gd name="T13" fmla="*/ 44 h 162"/>
                <a:gd name="T14" fmla="*/ 81 w 219"/>
                <a:gd name="T15" fmla="*/ 29 h 162"/>
                <a:gd name="T16" fmla="*/ 28 w 219"/>
                <a:gd name="T17" fmla="*/ 81 h 162"/>
                <a:gd name="T18" fmla="*/ 81 w 219"/>
                <a:gd name="T19" fmla="*/ 134 h 162"/>
                <a:gd name="T20" fmla="*/ 205 w 219"/>
                <a:gd name="T21" fmla="*/ 134 h 162"/>
                <a:gd name="T22" fmla="*/ 219 w 219"/>
                <a:gd name="T23" fmla="*/ 148 h 162"/>
                <a:gd name="T24" fmla="*/ 205 w 219"/>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62">
                  <a:moveTo>
                    <a:pt x="205" y="162"/>
                  </a:moveTo>
                  <a:cubicBezTo>
                    <a:pt x="81" y="162"/>
                    <a:pt x="81" y="162"/>
                    <a:pt x="81" y="162"/>
                  </a:cubicBezTo>
                  <a:cubicBezTo>
                    <a:pt x="36" y="162"/>
                    <a:pt x="0" y="126"/>
                    <a:pt x="0" y="81"/>
                  </a:cubicBezTo>
                  <a:cubicBezTo>
                    <a:pt x="0" y="37"/>
                    <a:pt x="36" y="0"/>
                    <a:pt x="81" y="0"/>
                  </a:cubicBezTo>
                  <a:cubicBezTo>
                    <a:pt x="102" y="0"/>
                    <a:pt x="123" y="9"/>
                    <a:pt x="138" y="25"/>
                  </a:cubicBezTo>
                  <a:cubicBezTo>
                    <a:pt x="144" y="30"/>
                    <a:pt x="144" y="39"/>
                    <a:pt x="138" y="45"/>
                  </a:cubicBezTo>
                  <a:cubicBezTo>
                    <a:pt x="133" y="50"/>
                    <a:pt x="124" y="50"/>
                    <a:pt x="118" y="44"/>
                  </a:cubicBezTo>
                  <a:cubicBezTo>
                    <a:pt x="108" y="34"/>
                    <a:pt x="95" y="29"/>
                    <a:pt x="81" y="29"/>
                  </a:cubicBezTo>
                  <a:cubicBezTo>
                    <a:pt x="51" y="29"/>
                    <a:pt x="28" y="52"/>
                    <a:pt x="28" y="81"/>
                  </a:cubicBezTo>
                  <a:cubicBezTo>
                    <a:pt x="28" y="110"/>
                    <a:pt x="51" y="134"/>
                    <a:pt x="81" y="134"/>
                  </a:cubicBezTo>
                  <a:cubicBezTo>
                    <a:pt x="205" y="134"/>
                    <a:pt x="205" y="134"/>
                    <a:pt x="205" y="134"/>
                  </a:cubicBezTo>
                  <a:cubicBezTo>
                    <a:pt x="212" y="134"/>
                    <a:pt x="219" y="140"/>
                    <a:pt x="219" y="148"/>
                  </a:cubicBezTo>
                  <a:cubicBezTo>
                    <a:pt x="219" y="156"/>
                    <a:pt x="212" y="162"/>
                    <a:pt x="205" y="162"/>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sp>
          <p:nvSpPr>
            <p:cNvPr id="120" name="Freeform 7"/>
            <p:cNvSpPr>
              <a:spLocks/>
            </p:cNvSpPr>
            <p:nvPr/>
          </p:nvSpPr>
          <p:spPr bwMode="auto">
            <a:xfrm>
              <a:off x="4503738" y="2678113"/>
              <a:ext cx="611188" cy="614363"/>
            </a:xfrm>
            <a:custGeom>
              <a:avLst/>
              <a:gdLst>
                <a:gd name="T0" fmla="*/ 80 w 161"/>
                <a:gd name="T1" fmla="*/ 162 h 162"/>
                <a:gd name="T2" fmla="*/ 17 w 161"/>
                <a:gd name="T3" fmla="*/ 132 h 162"/>
                <a:gd name="T4" fmla="*/ 3 w 161"/>
                <a:gd name="T5" fmla="*/ 107 h 162"/>
                <a:gd name="T6" fmla="*/ 12 w 161"/>
                <a:gd name="T7" fmla="*/ 89 h 162"/>
                <a:gd name="T8" fmla="*/ 30 w 161"/>
                <a:gd name="T9" fmla="*/ 98 h 162"/>
                <a:gd name="T10" fmla="*/ 39 w 161"/>
                <a:gd name="T11" fmla="*/ 114 h 162"/>
                <a:gd name="T12" fmla="*/ 80 w 161"/>
                <a:gd name="T13" fmla="*/ 134 h 162"/>
                <a:gd name="T14" fmla="*/ 132 w 161"/>
                <a:gd name="T15" fmla="*/ 81 h 162"/>
                <a:gd name="T16" fmla="*/ 80 w 161"/>
                <a:gd name="T17" fmla="*/ 29 h 162"/>
                <a:gd name="T18" fmla="*/ 66 w 161"/>
                <a:gd name="T19" fmla="*/ 15 h 162"/>
                <a:gd name="T20" fmla="*/ 80 w 161"/>
                <a:gd name="T21" fmla="*/ 0 h 162"/>
                <a:gd name="T22" fmla="*/ 161 w 161"/>
                <a:gd name="T23" fmla="*/ 81 h 162"/>
                <a:gd name="T24" fmla="*/ 80 w 161"/>
                <a:gd name="T25"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62">
                  <a:moveTo>
                    <a:pt x="80" y="162"/>
                  </a:moveTo>
                  <a:cubicBezTo>
                    <a:pt x="55" y="162"/>
                    <a:pt x="32" y="151"/>
                    <a:pt x="17" y="132"/>
                  </a:cubicBezTo>
                  <a:cubicBezTo>
                    <a:pt x="11" y="125"/>
                    <a:pt x="6" y="116"/>
                    <a:pt x="3" y="107"/>
                  </a:cubicBezTo>
                  <a:cubicBezTo>
                    <a:pt x="0" y="100"/>
                    <a:pt x="4" y="92"/>
                    <a:pt x="12" y="89"/>
                  </a:cubicBezTo>
                  <a:cubicBezTo>
                    <a:pt x="19" y="87"/>
                    <a:pt x="27" y="91"/>
                    <a:pt x="30" y="98"/>
                  </a:cubicBezTo>
                  <a:cubicBezTo>
                    <a:pt x="32" y="104"/>
                    <a:pt x="35" y="110"/>
                    <a:pt x="39" y="114"/>
                  </a:cubicBezTo>
                  <a:cubicBezTo>
                    <a:pt x="49" y="127"/>
                    <a:pt x="64" y="134"/>
                    <a:pt x="80" y="134"/>
                  </a:cubicBezTo>
                  <a:cubicBezTo>
                    <a:pt x="109" y="134"/>
                    <a:pt x="132" y="110"/>
                    <a:pt x="132" y="81"/>
                  </a:cubicBezTo>
                  <a:cubicBezTo>
                    <a:pt x="132" y="52"/>
                    <a:pt x="109" y="29"/>
                    <a:pt x="80" y="29"/>
                  </a:cubicBezTo>
                  <a:cubicBezTo>
                    <a:pt x="72" y="29"/>
                    <a:pt x="66" y="22"/>
                    <a:pt x="66" y="15"/>
                  </a:cubicBezTo>
                  <a:cubicBezTo>
                    <a:pt x="66" y="7"/>
                    <a:pt x="72" y="0"/>
                    <a:pt x="80" y="0"/>
                  </a:cubicBezTo>
                  <a:cubicBezTo>
                    <a:pt x="124" y="0"/>
                    <a:pt x="161" y="37"/>
                    <a:pt x="161" y="81"/>
                  </a:cubicBezTo>
                  <a:cubicBezTo>
                    <a:pt x="161" y="126"/>
                    <a:pt x="124" y="162"/>
                    <a:pt x="80" y="162"/>
                  </a:cubicBezTo>
                  <a:close/>
                </a:path>
              </a:pathLst>
            </a:custGeom>
            <a:solidFill>
              <a:srgbClr val="00B0DA"/>
            </a:solidFill>
            <a:ln>
              <a:noFill/>
            </a:ln>
            <a:extLst/>
          </p:spPr>
          <p:txBody>
            <a:bodyPr/>
            <a:lstStyle/>
            <a:p>
              <a:pPr eaLnBrk="1" hangingPunct="1">
                <a:defRPr/>
              </a:pPr>
              <a:endParaRPr lang="en-US" b="1" dirty="0">
                <a:solidFill>
                  <a:prstClr val="black"/>
                </a:solidFill>
                <a:latin typeface="HelvNeue Roman for IBM" pitchFamily="34" charset="0"/>
                <a:ea typeface="MS PGothic" pitchFamily="34" charset="-128"/>
                <a:cs typeface="Arial" pitchFamily="34" charset="0"/>
              </a:endParaRPr>
            </a:p>
          </p:txBody>
        </p:sp>
      </p:grpSp>
      <p:sp>
        <p:nvSpPr>
          <p:cNvPr id="63" name="AutoShape 44"/>
          <p:cNvSpPr>
            <a:spLocks noChangeArrowheads="1"/>
          </p:cNvSpPr>
          <p:nvPr/>
        </p:nvSpPr>
        <p:spPr bwMode="auto">
          <a:xfrm>
            <a:off x="6582679" y="3148013"/>
            <a:ext cx="1343025" cy="258762"/>
          </a:xfrm>
          <a:prstGeom prst="roundRect">
            <a:avLst>
              <a:gd name="adj" fmla="val 16667"/>
            </a:avLst>
          </a:prstGeom>
          <a:solidFill>
            <a:schemeClr val="accent3"/>
          </a:solidFill>
          <a:ln w="9525">
            <a:solidFill>
              <a:schemeClr val="accent1"/>
            </a:solidFill>
            <a:round/>
            <a:headEnd/>
            <a:tailEnd/>
          </a:ln>
          <a:extLst/>
        </p:spPr>
        <p:txBody>
          <a:bodyPr wrap="none" anchor="ctr"/>
          <a:lstStyle/>
          <a:p>
            <a:pPr algn="ctr" eaLnBrk="1" hangingPunct="1">
              <a:defRPr/>
            </a:pPr>
            <a:r>
              <a:rPr lang="en-US" dirty="0" smtClean="0">
                <a:solidFill>
                  <a:schemeClr val="bg1"/>
                </a:solidFill>
                <a:latin typeface="Arial" pitchFamily="34" charset="0"/>
                <a:ea typeface="MS PGothic" pitchFamily="34" charset="-128"/>
              </a:rPr>
              <a:t>Blueprints</a:t>
            </a:r>
            <a:endParaRPr lang="en-US" sz="1400" dirty="0">
              <a:solidFill>
                <a:schemeClr val="bg1"/>
              </a:solidFill>
              <a:latin typeface="Arial" pitchFamily="34" charset="0"/>
              <a:ea typeface="MS PGothic" pitchFamily="34" charset="-128"/>
            </a:endParaRPr>
          </a:p>
        </p:txBody>
      </p:sp>
      <p:pic>
        <p:nvPicPr>
          <p:cNvPr id="2" name="Picture 1"/>
          <p:cNvPicPr>
            <a:picLocks noChangeAspect="1"/>
          </p:cNvPicPr>
          <p:nvPr/>
        </p:nvPicPr>
        <p:blipFill>
          <a:blip r:embed="rId9"/>
          <a:stretch>
            <a:fillRect/>
          </a:stretch>
        </p:blipFill>
        <p:spPr>
          <a:xfrm>
            <a:off x="1241425" y="2174848"/>
            <a:ext cx="364374" cy="314381"/>
          </a:xfrm>
          <a:prstGeom prst="rect">
            <a:avLst/>
          </a:prstGeom>
          <a:effectLst>
            <a:softEdge rad="12700"/>
          </a:effectLst>
        </p:spPr>
      </p:pic>
      <p:sp>
        <p:nvSpPr>
          <p:cNvPr id="66" name="Line 108"/>
          <p:cNvSpPr>
            <a:spLocks noChangeShapeType="1"/>
          </p:cNvSpPr>
          <p:nvPr/>
        </p:nvSpPr>
        <p:spPr bwMode="auto">
          <a:xfrm flipV="1">
            <a:off x="1874839" y="2182052"/>
            <a:ext cx="785812" cy="267458"/>
          </a:xfrm>
          <a:prstGeom prst="line">
            <a:avLst/>
          </a:prstGeom>
          <a:noFill/>
          <a:ln w="38100">
            <a:solidFill>
              <a:srgbClr val="00B2EF"/>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3" name="Title 2"/>
          <p:cNvSpPr>
            <a:spLocks noGrp="1"/>
          </p:cNvSpPr>
          <p:nvPr>
            <p:ph type="title"/>
          </p:nvPr>
        </p:nvSpPr>
        <p:spPr>
          <a:xfrm>
            <a:off x="228599" y="201168"/>
            <a:ext cx="8648931" cy="381000"/>
          </a:xfrm>
        </p:spPr>
        <p:txBody>
          <a:bodyPr/>
          <a:lstStyle/>
          <a:p>
            <a:r>
              <a:rPr lang="en-US" dirty="0" smtClean="0">
                <a:latin typeface="Helvetica" panose="020B0604020202020204" pitchFamily="34" charset="0"/>
                <a:cs typeface="Helvetica" panose="020B0604020202020204" pitchFamily="34" charset="0"/>
              </a:rPr>
              <a:t>Use case #3: New </a:t>
            </a:r>
            <a:r>
              <a:rPr lang="en-US" dirty="0">
                <a:latin typeface="Helvetica" panose="020B0604020202020204" pitchFamily="34" charset="0"/>
                <a:cs typeface="Helvetica" panose="020B0604020202020204" pitchFamily="34" charset="0"/>
              </a:rPr>
              <a:t>applications need an agile cloud architecture</a:t>
            </a:r>
            <a:br>
              <a:rPr lang="en-US" dirty="0">
                <a:latin typeface="Helvetica" panose="020B0604020202020204" pitchFamily="34" charset="0"/>
                <a:cs typeface="Helvetica" panose="020B0604020202020204" pitchFamily="34" charset="0"/>
              </a:rPr>
            </a:br>
            <a:endParaRPr lang="en-US" dirty="0"/>
          </a:p>
        </p:txBody>
      </p:sp>
    </p:spTree>
    <p:extLst>
      <p:ext uri="{BB962C8B-B14F-4D97-AF65-F5344CB8AC3E}">
        <p14:creationId xmlns:p14="http://schemas.microsoft.com/office/powerpoint/2010/main" val="2762380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81386" y="697130"/>
            <a:ext cx="3330409" cy="425771"/>
          </a:xfrm>
          <a:prstGeom prst="rect">
            <a:avLst/>
          </a:prstGeom>
        </p:spPr>
        <p:txBody>
          <a:bodyPr vert="horz" wrap="square" lIns="68580" tIns="34290" rIns="68580" bIns="34290" rtlCol="0" anchor="t" anchorCtr="0">
            <a:noAutofit/>
          </a:bodyPr>
          <a:lstStyle/>
          <a:p>
            <a:pPr>
              <a:lnSpc>
                <a:spcPct val="90000"/>
              </a:lnSpc>
              <a:spcBef>
                <a:spcPts val="750"/>
              </a:spcBef>
            </a:pPr>
            <a:endParaRPr lang="en-US" sz="1875" dirty="0">
              <a:solidFill>
                <a:schemeClr val="tx1"/>
              </a:solidFill>
            </a:endParaRPr>
          </a:p>
        </p:txBody>
      </p:sp>
      <p:pic>
        <p:nvPicPr>
          <p:cNvPr id="28" name="Picture 27"/>
          <p:cNvPicPr>
            <a:picLocks noChangeAspect="1"/>
          </p:cNvPicPr>
          <p:nvPr/>
        </p:nvPicPr>
        <p:blipFill>
          <a:blip r:embed="rId3"/>
          <a:stretch>
            <a:fillRect/>
          </a:stretch>
        </p:blipFill>
        <p:spPr>
          <a:xfrm>
            <a:off x="0" y="1300679"/>
            <a:ext cx="9144000" cy="1135699"/>
          </a:xfrm>
          <a:prstGeom prst="rect">
            <a:avLst/>
          </a:prstGeom>
        </p:spPr>
      </p:pic>
      <p:sp>
        <p:nvSpPr>
          <p:cNvPr id="29" name="Rectangle 28"/>
          <p:cNvSpPr>
            <a:spLocks noChangeArrowheads="1"/>
          </p:cNvSpPr>
          <p:nvPr/>
        </p:nvSpPr>
        <p:spPr bwMode="auto">
          <a:xfrm>
            <a:off x="1958537" y="1521722"/>
            <a:ext cx="1927664" cy="718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Todd</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Operations / Admin</a:t>
            </a:r>
          </a:p>
          <a:p>
            <a:pPr>
              <a:spcAft>
                <a:spcPts val="300"/>
              </a:spcAft>
            </a:pPr>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infrastructure, security, and management of the environment.</a:t>
            </a:r>
            <a:endParaRPr lang="en-US" sz="825" i="1" dirty="0">
              <a:solidFill>
                <a:schemeClr val="tx1">
                  <a:lumMod val="75000"/>
                  <a:lumOff val="25000"/>
                </a:schemeClr>
              </a:solidFill>
              <a:ea typeface="HelvNeue Light Italic for IBM" charset="0"/>
              <a:cs typeface="HelvNeue Light Italic for IBM" charset="0"/>
            </a:endParaRPr>
          </a:p>
        </p:txBody>
      </p:sp>
      <p:sp>
        <p:nvSpPr>
          <p:cNvPr id="30" name="Rectangle 29"/>
          <p:cNvSpPr>
            <a:spLocks noChangeArrowheads="1"/>
          </p:cNvSpPr>
          <p:nvPr/>
        </p:nvSpPr>
        <p:spPr bwMode="auto">
          <a:xfrm>
            <a:off x="5757887" y="1521722"/>
            <a:ext cx="2390272" cy="718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1148" tIns="20574" rIns="41148" bIns="20574">
            <a:spAutoFit/>
          </a:bodyPr>
          <a:lstStyle/>
          <a:p>
            <a:pPr>
              <a:spcAft>
                <a:spcPts val="300"/>
              </a:spcAft>
            </a:pPr>
            <a:r>
              <a:rPr lang="en-US" sz="1200" b="1" dirty="0">
                <a:solidFill>
                  <a:schemeClr val="tx1">
                    <a:lumMod val="75000"/>
                    <a:lumOff val="25000"/>
                  </a:schemeClr>
                </a:solidFill>
                <a:ea typeface="HelvNeue Bold for IBM" charset="0"/>
                <a:cs typeface="HelvNeue Bold for IBM" charset="0"/>
                <a:sym typeface="Helvetica Light" charset="0"/>
              </a:rPr>
              <a:t>Jane</a:t>
            </a:r>
            <a:endParaRPr lang="en-US" sz="1050" b="1" dirty="0">
              <a:solidFill>
                <a:schemeClr val="tx1">
                  <a:lumMod val="75000"/>
                  <a:lumOff val="25000"/>
                </a:schemeClr>
              </a:solidFill>
              <a:ea typeface="HelvNeue Bold for IBM" charset="0"/>
              <a:cs typeface="HelvNeue Bold for IBM" charset="0"/>
              <a:sym typeface="Helvetica Light" charset="0"/>
            </a:endParaRPr>
          </a:p>
          <a:p>
            <a:pPr>
              <a:spcAft>
                <a:spcPts val="300"/>
              </a:spcAft>
            </a:pPr>
            <a:r>
              <a:rPr lang="en-US" sz="1050" dirty="0">
                <a:solidFill>
                  <a:schemeClr val="tx1">
                    <a:lumMod val="75000"/>
                    <a:lumOff val="25000"/>
                  </a:schemeClr>
                </a:solidFill>
                <a:ea typeface="HelvNeue Light for IBM" charset="0"/>
                <a:cs typeface="HelvNeue Light for IBM" charset="0"/>
                <a:sym typeface="Helvetica Light" charset="0"/>
              </a:rPr>
              <a:t>Enterprise Developer</a:t>
            </a:r>
          </a:p>
          <a:p>
            <a:r>
              <a:rPr lang="en-US" sz="825" i="1" dirty="0">
                <a:solidFill>
                  <a:schemeClr val="tx1">
                    <a:lumMod val="75000"/>
                    <a:lumOff val="25000"/>
                  </a:schemeClr>
                </a:solidFill>
                <a:ea typeface="HelvNeue Light Italic for IBM" charset="0"/>
                <a:cs typeface="HelvNeue Light Italic for IBM" charset="0"/>
                <a:sym typeface="Helvetica Light" charset="0"/>
              </a:rPr>
              <a:t>Responsible for modernizing existing applications and creating new Cloud Native Workloads.</a:t>
            </a:r>
            <a:endParaRPr lang="en-US" sz="825" i="1" dirty="0">
              <a:solidFill>
                <a:schemeClr val="tx1">
                  <a:lumMod val="75000"/>
                  <a:lumOff val="25000"/>
                </a:schemeClr>
              </a:solidFill>
              <a:ea typeface="HelvNeue Light Italic for IBM" charset="0"/>
              <a:cs typeface="HelvNeue Light Italic for IBM" charset="0"/>
            </a:endParaRPr>
          </a:p>
        </p:txBody>
      </p:sp>
      <p:sp>
        <p:nvSpPr>
          <p:cNvPr id="31" name="Rectangle 30"/>
          <p:cNvSpPr/>
          <p:nvPr/>
        </p:nvSpPr>
        <p:spPr>
          <a:xfrm rot="16200000">
            <a:off x="5271221" y="1854363"/>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sp>
        <p:nvSpPr>
          <p:cNvPr id="32" name="Rectangle 31"/>
          <p:cNvSpPr/>
          <p:nvPr/>
        </p:nvSpPr>
        <p:spPr>
          <a:xfrm rot="16200000">
            <a:off x="1494728" y="1854363"/>
            <a:ext cx="748154" cy="34289"/>
          </a:xfrm>
          <a:prstGeom prst="rect">
            <a:avLst/>
          </a:prstGeom>
          <a:solidFill>
            <a:srgbClr val="2D74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75"/>
          </a:p>
        </p:txBody>
      </p:sp>
      <p:pic>
        <p:nvPicPr>
          <p:cNvPr id="33" name="Picture 32"/>
          <p:cNvPicPr>
            <a:picLocks noChangeAspect="1"/>
          </p:cNvPicPr>
          <p:nvPr/>
        </p:nvPicPr>
        <p:blipFill>
          <a:blip r:embed="rId4"/>
          <a:stretch>
            <a:fillRect/>
          </a:stretch>
        </p:blipFill>
        <p:spPr>
          <a:xfrm>
            <a:off x="671780" y="878595"/>
            <a:ext cx="1179881" cy="1179881"/>
          </a:xfrm>
          <a:prstGeom prst="rect">
            <a:avLst/>
          </a:prstGeom>
        </p:spPr>
      </p:pic>
      <p:pic>
        <p:nvPicPr>
          <p:cNvPr id="34" name="Picture 33"/>
          <p:cNvPicPr>
            <a:picLocks noChangeAspect="1"/>
          </p:cNvPicPr>
          <p:nvPr/>
        </p:nvPicPr>
        <p:blipFill>
          <a:blip r:embed="rId5"/>
          <a:stretch>
            <a:fillRect/>
          </a:stretch>
        </p:blipFill>
        <p:spPr>
          <a:xfrm>
            <a:off x="4413982" y="878595"/>
            <a:ext cx="1179881" cy="1184266"/>
          </a:xfrm>
          <a:prstGeom prst="rect">
            <a:avLst/>
          </a:prstGeom>
        </p:spPr>
      </p:pic>
      <p:sp>
        <p:nvSpPr>
          <p:cNvPr id="5" name="TextBox 4"/>
          <p:cNvSpPr txBox="1"/>
          <p:nvPr/>
        </p:nvSpPr>
        <p:spPr>
          <a:xfrm>
            <a:off x="202516" y="2519426"/>
            <a:ext cx="8830756" cy="23406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hangingPunct="0">
              <a:lnSpc>
                <a:spcPct val="90000"/>
              </a:lnSpc>
            </a:pPr>
            <a:r>
              <a:rPr lang="en-US" sz="1800" dirty="0">
                <a:solidFill>
                  <a:srgbClr val="0070C0"/>
                </a:solidFill>
              </a:rPr>
              <a:t>IBM Cloud private empowers both developers and administrators to meet business demands:</a:t>
            </a:r>
            <a:endParaRPr lang="en-US" sz="1800" dirty="0">
              <a:solidFill>
                <a:srgbClr val="0070C0"/>
              </a:solidFill>
              <a:latin typeface="+mn-ea"/>
              <a:cs typeface="HelvNeue Light for IBM"/>
              <a:sym typeface="HelvNeue Light for IBM"/>
            </a:endParaRPr>
          </a:p>
          <a:p>
            <a:pPr>
              <a:spcBef>
                <a:spcPct val="0"/>
              </a:spcBef>
            </a:pPr>
            <a:endParaRPr lang="en-US" altLang="en-US" sz="1800" dirty="0">
              <a:solidFill>
                <a:schemeClr val="bg2">
                  <a:lumMod val="50000"/>
                </a:schemeClr>
              </a:solidFill>
            </a:endParaRPr>
          </a:p>
          <a:p>
            <a:pPr marL="257175" indent="-257175" hangingPunct="0">
              <a:lnSpc>
                <a:spcPct val="90000"/>
              </a:lnSpc>
              <a:buFont typeface="Arial" charset="0"/>
              <a:buChar char="•"/>
            </a:pPr>
            <a:r>
              <a:rPr lang="en-US" sz="1500" dirty="0">
                <a:solidFill>
                  <a:schemeClr val="tx1"/>
                </a:solidFill>
                <a:cs typeface="HelvNeue Light for IBM"/>
                <a:sym typeface="HelvNeue Light for IBM"/>
              </a:rPr>
              <a:t>IT Operations and Administrators can quickly </a:t>
            </a:r>
            <a:r>
              <a:rPr lang="en-US" sz="1500" dirty="0">
                <a:solidFill>
                  <a:schemeClr val="tx1"/>
                </a:solidFill>
                <a:ea typeface="HelvNeue Roman for IBM" charset="0"/>
                <a:cs typeface="HelvNeue Roman for IBM" charset="0"/>
                <a:sym typeface="Helvetica Light" charset="0"/>
              </a:rPr>
              <a:t>set up a modern, flexible, and compliant private cloud on enterprise infrastructure that enables enterprise developers to innovate; they can also integrate with their existing management tools and processes</a:t>
            </a:r>
          </a:p>
          <a:p>
            <a:pPr lvl="0" hangingPunct="0">
              <a:lnSpc>
                <a:spcPct val="90000"/>
              </a:lnSpc>
            </a:pPr>
            <a:endParaRPr lang="en-US" sz="1500" dirty="0">
              <a:solidFill>
                <a:schemeClr val="tx1"/>
              </a:solidFill>
              <a:ea typeface="HelvNeue Roman for IBM" charset="0"/>
              <a:cs typeface="HelvNeue Roman for IBM" charset="0"/>
              <a:sym typeface="Helvetica Light" charset="0"/>
            </a:endParaRPr>
          </a:p>
          <a:p>
            <a:pPr marL="257175" indent="-257175" hangingPunct="0">
              <a:lnSpc>
                <a:spcPct val="90000"/>
              </a:lnSpc>
              <a:buFont typeface="Arial" charset="0"/>
              <a:buChar char="•"/>
            </a:pPr>
            <a:r>
              <a:rPr lang="en-US" sz="1500" dirty="0">
                <a:solidFill>
                  <a:schemeClr val="tx1"/>
                </a:solidFill>
                <a:ea typeface="HelvNeue Roman for IBM" charset="0"/>
                <a:cs typeface="HelvNeue Roman for IBM" charset="0"/>
                <a:sym typeface="Helvetica Light" charset="0"/>
              </a:rPr>
              <a:t>Developers can create new cloud-native applications, optimize existing ones, and securely connect their applications with data and services across all clouds</a:t>
            </a:r>
            <a:endParaRPr lang="en-US" sz="1500" dirty="0">
              <a:solidFill>
                <a:schemeClr val="tx1"/>
              </a:solidFill>
              <a:cs typeface="HelvNeue Light for IBM"/>
              <a:sym typeface="HelvNeue Light for IBM"/>
            </a:endParaRPr>
          </a:p>
          <a:p>
            <a:pPr hangingPunct="0">
              <a:lnSpc>
                <a:spcPct val="90000"/>
              </a:lnSpc>
            </a:pPr>
            <a:endParaRPr lang="en-US" sz="1800" dirty="0">
              <a:solidFill>
                <a:schemeClr val="bg2">
                  <a:lumMod val="50000"/>
                </a:schemeClr>
              </a:solidFill>
              <a:latin typeface="+mn-ea"/>
              <a:cs typeface="HelvNeue Light for IBM"/>
              <a:sym typeface="HelvNeue Light for IBM"/>
            </a:endParaRPr>
          </a:p>
        </p:txBody>
      </p:sp>
      <p:sp>
        <p:nvSpPr>
          <p:cNvPr id="2" name="Title 1"/>
          <p:cNvSpPr>
            <a:spLocks noGrp="1"/>
          </p:cNvSpPr>
          <p:nvPr>
            <p:ph type="title"/>
          </p:nvPr>
        </p:nvSpPr>
        <p:spPr>
          <a:xfrm>
            <a:off x="228600" y="201168"/>
            <a:ext cx="8452262" cy="381000"/>
          </a:xfrm>
        </p:spPr>
        <p:txBody>
          <a:bodyPr/>
          <a:lstStyle/>
          <a:p>
            <a:r>
              <a:rPr lang="en-US" b="1" dirty="0">
                <a:ea typeface=""/>
                <a:cs typeface=""/>
              </a:rPr>
              <a:t>IBM Cloud Private </a:t>
            </a:r>
            <a:r>
              <a:rPr lang="en-US" dirty="0">
                <a:ea typeface=""/>
                <a:cs typeface=""/>
              </a:rPr>
              <a:t>transforms the way IT operations </a:t>
            </a:r>
            <a:r>
              <a:rPr lang="en-US" dirty="0" smtClean="0">
                <a:ea typeface=""/>
                <a:cs typeface=""/>
              </a:rPr>
              <a:t>and developers work</a:t>
            </a:r>
            <a:endParaRPr lang="en-US" dirty="0"/>
          </a:p>
        </p:txBody>
      </p:sp>
    </p:spTree>
    <p:extLst>
      <p:ext uri="{BB962C8B-B14F-4D97-AF65-F5344CB8AC3E}">
        <p14:creationId xmlns:p14="http://schemas.microsoft.com/office/powerpoint/2010/main" val="19972015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413694" cy="381000"/>
          </a:xfrm>
        </p:spPr>
        <p:txBody>
          <a:bodyPr/>
          <a:lstStyle/>
          <a:p>
            <a:r>
              <a:rPr lang="en-US" dirty="0"/>
              <a:t>Organizations are focusing on modernization</a:t>
            </a:r>
          </a:p>
        </p:txBody>
      </p:sp>
      <p:sp>
        <p:nvSpPr>
          <p:cNvPr id="3" name="Slide Number Placeholder 2"/>
          <p:cNvSpPr>
            <a:spLocks noGrp="1"/>
          </p:cNvSpPr>
          <p:nvPr>
            <p:ph type="sldNum" sz="quarter" idx="10"/>
          </p:nvPr>
        </p:nvSpPr>
        <p:spPr/>
        <p:txBody>
          <a:bodyPr/>
          <a:lstStyle/>
          <a:p>
            <a:fld id="{D0BE6F14-FF48-0F4F-A8AA-2E3F25371E4A}" type="slidenum">
              <a:rPr lang="en-US" smtClean="0"/>
              <a:pPr/>
              <a:t>15</a:t>
            </a:fld>
            <a:endParaRPr lang="en-US" dirty="0"/>
          </a:p>
        </p:txBody>
      </p:sp>
      <p:sp>
        <p:nvSpPr>
          <p:cNvPr id="8" name="Footer Placeholder 7"/>
          <p:cNvSpPr>
            <a:spLocks noGrp="1"/>
          </p:cNvSpPr>
          <p:nvPr>
            <p:ph type="ftr" sz="quarter" idx="11"/>
          </p:nvPr>
        </p:nvSpPr>
        <p:spPr/>
        <p:txBody>
          <a:bodyPr/>
          <a:lstStyle/>
          <a:p>
            <a:r>
              <a:rPr lang="de-DE"/>
              <a:t>Think 2018 / DOC ID / Month XX, 2018 / © 2018 IBM Corporation</a:t>
            </a:r>
            <a:endParaRPr lang="en-US" dirty="0"/>
          </a:p>
        </p:txBody>
      </p:sp>
      <p:sp>
        <p:nvSpPr>
          <p:cNvPr id="10" name="Rectangle 9"/>
          <p:cNvSpPr/>
          <p:nvPr/>
        </p:nvSpPr>
        <p:spPr>
          <a:xfrm>
            <a:off x="88900" y="2984500"/>
            <a:ext cx="8966200" cy="1524000"/>
          </a:xfrm>
          <a:prstGeom prst="rect">
            <a:avLst/>
          </a:prstGeom>
          <a:noFill/>
          <a:ln w="25400" cap="flat">
            <a:solidFill>
              <a:schemeClr val="bg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a:p>
            <a:pPr defTabSz="685772">
              <a:lnSpc>
                <a:spcPct val="90000"/>
              </a:lnSpc>
            </a:pPr>
            <a:endParaRPr lang="en-US" sz="1500" dirty="0">
              <a:solidFill>
                <a:srgbClr val="6D6E70"/>
              </a:solidFill>
              <a:ea typeface="HelvNeue Light for IBM"/>
              <a:cs typeface="HelvNeue Light for IBM"/>
              <a:sym typeface="HelvNeue Light for IBM"/>
            </a:endParaRPr>
          </a:p>
        </p:txBody>
      </p:sp>
      <p:sp>
        <p:nvSpPr>
          <p:cNvPr id="11" name="Content Placeholder 4"/>
          <p:cNvSpPr txBox="1">
            <a:spLocks/>
          </p:cNvSpPr>
          <p:nvPr/>
        </p:nvSpPr>
        <p:spPr>
          <a:xfrm>
            <a:off x="381022" y="3110073"/>
            <a:ext cx="1485856" cy="1272859"/>
          </a:xfrm>
          <a:prstGeom prst="rect">
            <a:avLst/>
          </a:prstGeom>
          <a:solidFill>
            <a:schemeClr val="accent2">
              <a:lumMod val="60000"/>
              <a:lumOff val="40000"/>
            </a:schemeClr>
          </a:solidFill>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dirty="0">
                <a:solidFill>
                  <a:schemeClr val="bg2"/>
                </a:solidFill>
              </a:rPr>
              <a:t>Assess and Plan</a:t>
            </a:r>
          </a:p>
        </p:txBody>
      </p:sp>
      <p:sp>
        <p:nvSpPr>
          <p:cNvPr id="12" name="Content Placeholder 4"/>
          <p:cNvSpPr txBox="1">
            <a:spLocks/>
          </p:cNvSpPr>
          <p:nvPr/>
        </p:nvSpPr>
        <p:spPr>
          <a:xfrm>
            <a:off x="2686072" y="3110070"/>
            <a:ext cx="1485856" cy="1272859"/>
          </a:xfrm>
          <a:prstGeom prst="rect">
            <a:avLst/>
          </a:prstGeom>
          <a:solidFill>
            <a:schemeClr val="accent2">
              <a:lumMod val="60000"/>
              <a:lumOff val="40000"/>
            </a:schemeClr>
          </a:solidFill>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dirty="0">
                <a:solidFill>
                  <a:schemeClr val="bg2"/>
                </a:solidFill>
              </a:rPr>
              <a:t>Move, Modernize, Deploy</a:t>
            </a:r>
          </a:p>
        </p:txBody>
      </p:sp>
      <p:sp>
        <p:nvSpPr>
          <p:cNvPr id="13" name="Content Placeholder 4"/>
          <p:cNvSpPr txBox="1">
            <a:spLocks/>
          </p:cNvSpPr>
          <p:nvPr/>
        </p:nvSpPr>
        <p:spPr>
          <a:xfrm>
            <a:off x="4991122" y="3110070"/>
            <a:ext cx="1485856" cy="1272859"/>
          </a:xfrm>
          <a:prstGeom prst="rect">
            <a:avLst/>
          </a:prstGeom>
          <a:solidFill>
            <a:schemeClr val="accent2">
              <a:lumMod val="60000"/>
              <a:lumOff val="40000"/>
            </a:schemeClr>
          </a:solidFill>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dirty="0">
                <a:solidFill>
                  <a:schemeClr val="bg2"/>
                </a:solidFill>
              </a:rPr>
              <a:t>Common Hybrid Cloud Platform</a:t>
            </a:r>
          </a:p>
        </p:txBody>
      </p:sp>
      <p:sp>
        <p:nvSpPr>
          <p:cNvPr id="14" name="Content Placeholder 4"/>
          <p:cNvSpPr txBox="1">
            <a:spLocks/>
          </p:cNvSpPr>
          <p:nvPr/>
        </p:nvSpPr>
        <p:spPr>
          <a:xfrm>
            <a:off x="7296172" y="3110070"/>
            <a:ext cx="1485856" cy="1272859"/>
          </a:xfrm>
          <a:prstGeom prst="rect">
            <a:avLst/>
          </a:prstGeom>
          <a:solidFill>
            <a:schemeClr val="accent2">
              <a:lumMod val="60000"/>
              <a:lumOff val="40000"/>
            </a:schemeClr>
          </a:solidFill>
        </p:spPr>
        <p:txBody>
          <a:bodyPr vert="horz" lIns="0" tIns="0" rIns="0" bIns="0" rtlCol="0" anchor="ctr">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dirty="0">
                <a:solidFill>
                  <a:schemeClr val="bg2"/>
                </a:solidFill>
              </a:rPr>
              <a:t>Maintain, Operate, and Support</a:t>
            </a:r>
          </a:p>
        </p:txBody>
      </p:sp>
      <p:sp>
        <p:nvSpPr>
          <p:cNvPr id="15" name="Right Arrow 14"/>
          <p:cNvSpPr/>
          <p:nvPr/>
        </p:nvSpPr>
        <p:spPr>
          <a:xfrm>
            <a:off x="1971647" y="3535269"/>
            <a:ext cx="609655" cy="550243"/>
          </a:xfrm>
          <a:prstGeom prst="rightArrow">
            <a:avLst/>
          </a:prstGeom>
          <a:solidFill>
            <a:schemeClr val="accent2">
              <a:lumMod val="60000"/>
              <a:lumOff val="40000"/>
            </a:schemeClr>
          </a:solidFill>
          <a:ln w="25400" cap="flat">
            <a:solidFill>
              <a:schemeClr val="accent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hangingPunct="0"/>
            <a:endParaRPr lang="en-US" dirty="0">
              <a:solidFill>
                <a:srgbClr val="000000"/>
              </a:solidFill>
              <a:latin typeface="+mj-lt"/>
              <a:ea typeface="+mj-ea"/>
              <a:cs typeface="+mj-cs"/>
              <a:sym typeface="Calibri"/>
            </a:endParaRPr>
          </a:p>
        </p:txBody>
      </p:sp>
      <p:sp>
        <p:nvSpPr>
          <p:cNvPr id="16" name="Right Arrow 15"/>
          <p:cNvSpPr/>
          <p:nvPr/>
        </p:nvSpPr>
        <p:spPr>
          <a:xfrm>
            <a:off x="4281457" y="3535269"/>
            <a:ext cx="609655" cy="550243"/>
          </a:xfrm>
          <a:prstGeom prst="rightArrow">
            <a:avLst/>
          </a:prstGeom>
          <a:solidFill>
            <a:schemeClr val="accent2">
              <a:lumMod val="60000"/>
              <a:lumOff val="40000"/>
            </a:schemeClr>
          </a:solidFill>
          <a:ln w="25400" cap="flat">
            <a:solidFill>
              <a:schemeClr val="accent2">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spAutoFit/>
          </a:bodyPr>
          <a:lstStyle/>
          <a:p>
            <a:pPr hangingPunct="0"/>
            <a:endParaRPr lang="en-US" dirty="0">
              <a:solidFill>
                <a:srgbClr val="000000"/>
              </a:solidFill>
              <a:latin typeface="+mj-lt"/>
              <a:ea typeface="+mj-ea"/>
              <a:cs typeface="+mj-cs"/>
              <a:sym typeface="Calibri"/>
            </a:endParaRPr>
          </a:p>
        </p:txBody>
      </p:sp>
      <p:sp>
        <p:nvSpPr>
          <p:cNvPr id="17" name="Left-Right Arrow 16"/>
          <p:cNvSpPr/>
          <p:nvPr/>
        </p:nvSpPr>
        <p:spPr>
          <a:xfrm>
            <a:off x="6500799" y="3471377"/>
            <a:ext cx="771552" cy="550243"/>
          </a:xfrm>
          <a:prstGeom prst="leftRightArrow">
            <a:avLst/>
          </a:prstGeom>
          <a:solidFill>
            <a:schemeClr val="accent2">
              <a:lumMod val="60000"/>
              <a:lumOff val="40000"/>
            </a:schemeClr>
          </a:solidFill>
          <a:ln w="25400">
            <a:solidFill>
              <a:schemeClr val="accent2">
                <a:lumMod val="75000"/>
              </a:schemeClr>
            </a:solidFill>
          </a:ln>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8" name="TextBox 17"/>
          <p:cNvSpPr txBox="1"/>
          <p:nvPr/>
        </p:nvSpPr>
        <p:spPr>
          <a:xfrm>
            <a:off x="88900" y="695640"/>
            <a:ext cx="7404100" cy="1841500"/>
          </a:xfrm>
          <a:prstGeom prst="rect">
            <a:avLst/>
          </a:prstGeom>
          <a:noFill/>
        </p:spPr>
        <p:txBody>
          <a:bodyPr wrap="square" rtlCol="0">
            <a:spAutoFit/>
          </a:bodyPr>
          <a:lstStyle/>
          <a:p>
            <a:endParaRPr lang="en-US" dirty="0"/>
          </a:p>
        </p:txBody>
      </p:sp>
      <p:sp>
        <p:nvSpPr>
          <p:cNvPr id="20" name="TextBox 19"/>
          <p:cNvSpPr txBox="1"/>
          <p:nvPr/>
        </p:nvSpPr>
        <p:spPr>
          <a:xfrm>
            <a:off x="88901" y="954790"/>
            <a:ext cx="8966200" cy="1754326"/>
          </a:xfrm>
          <a:prstGeom prst="rect">
            <a:avLst/>
          </a:prstGeom>
          <a:noFill/>
        </p:spPr>
        <p:txBody>
          <a:bodyPr wrap="square" rtlCol="0">
            <a:spAutoFit/>
          </a:bodyPr>
          <a:lstStyle/>
          <a:p>
            <a:pPr marL="285750" indent="-285750">
              <a:buFont typeface="Arial" charset="0"/>
              <a:buChar char="•"/>
            </a:pPr>
            <a:r>
              <a:rPr lang="en-US" sz="1800" dirty="0"/>
              <a:t>70% of private cloud adoption is being driven by the need to modernize</a:t>
            </a:r>
          </a:p>
          <a:p>
            <a:pPr marL="285750" indent="-285750">
              <a:buFont typeface="Arial" charset="0"/>
              <a:buChar char="•"/>
            </a:pPr>
            <a:endParaRPr lang="en-US" sz="1800" dirty="0"/>
          </a:p>
          <a:p>
            <a:pPr marL="285750" indent="-285750">
              <a:buFont typeface="Arial" charset="0"/>
              <a:buChar char="•"/>
            </a:pPr>
            <a:r>
              <a:rPr lang="en-US" sz="1800" dirty="0"/>
              <a:t>Enterprises are modernizing traditional on-prem deployments with a cloud native approach</a:t>
            </a:r>
          </a:p>
          <a:p>
            <a:pPr marL="285750" indent="-285750">
              <a:buFont typeface="Arial" charset="0"/>
              <a:buChar char="•"/>
            </a:pPr>
            <a:endParaRPr lang="en-US" sz="1800" dirty="0"/>
          </a:p>
          <a:p>
            <a:pPr marL="285750" indent="-285750">
              <a:buFont typeface="Arial" charset="0"/>
              <a:buChar char="•"/>
            </a:pPr>
            <a:r>
              <a:rPr lang="en-US" sz="1800" dirty="0"/>
              <a:t>IBM delivers a framework to accelerate the app modernization journey:</a:t>
            </a:r>
          </a:p>
        </p:txBody>
      </p:sp>
    </p:spTree>
    <p:extLst>
      <p:ext uri="{BB962C8B-B14F-4D97-AF65-F5344CB8AC3E}">
        <p14:creationId xmlns:p14="http://schemas.microsoft.com/office/powerpoint/2010/main" val="15421663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5"/>
          </p:nvPr>
        </p:nvSpPr>
        <p:spPr>
          <a:xfrm>
            <a:off x="6858938" y="2839657"/>
            <a:ext cx="2288040" cy="2303844"/>
          </a:xfrm>
          <a:solidFill>
            <a:schemeClr val="tx2">
              <a:lumMod val="75000"/>
            </a:schemeClr>
          </a:solidFill>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Core operational services including logging, monitoring, security</a:t>
            </a:r>
          </a:p>
          <a:p>
            <a:pPr marL="109728" indent="-109728">
              <a:buFont typeface="Arial" charset="0"/>
              <a:buChar char="•"/>
            </a:pPr>
            <a:r>
              <a:rPr lang="en-US" sz="1200" dirty="0"/>
              <a:t>Flexibility to integrate with existing tools and processes</a:t>
            </a:r>
          </a:p>
        </p:txBody>
      </p:sp>
      <p:sp>
        <p:nvSpPr>
          <p:cNvPr id="5" name="Content Placeholder 4"/>
          <p:cNvSpPr>
            <a:spLocks noGrp="1"/>
          </p:cNvSpPr>
          <p:nvPr>
            <p:ph sz="quarter" idx="16"/>
          </p:nvPr>
        </p:nvSpPr>
        <p:spPr>
          <a:xfrm>
            <a:off x="2286867" y="2839656"/>
            <a:ext cx="2288040" cy="2303844"/>
          </a:xfrm>
          <a:solidFill>
            <a:schemeClr val="accent2">
              <a:lumMod val="60000"/>
              <a:lumOff val="40000"/>
            </a:schemeClr>
          </a:solidFill>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Integration capabilities to unlock and connect</a:t>
            </a:r>
          </a:p>
          <a:p>
            <a:pPr marL="109728" indent="-109728">
              <a:buFont typeface="Arial" charset="0"/>
              <a:buChar char="•"/>
            </a:pPr>
            <a:r>
              <a:rPr lang="en-US" sz="1200" dirty="0"/>
              <a:t>Secure access to </a:t>
            </a:r>
            <a:br>
              <a:rPr lang="en-US" sz="1200" dirty="0"/>
            </a:br>
            <a:r>
              <a:rPr lang="en-US" sz="1200" dirty="0"/>
              <a:t>public cloud services (AI, Blockchain)</a:t>
            </a:r>
          </a:p>
          <a:p>
            <a:pPr marL="109728" indent="-109728">
              <a:buFont typeface="Arial" charset="0"/>
              <a:buChar char="•"/>
            </a:pPr>
            <a:r>
              <a:rPr lang="en-US" sz="1200" dirty="0"/>
              <a:t>Consistent experience across private/public</a:t>
            </a:r>
          </a:p>
        </p:txBody>
      </p:sp>
      <p:sp>
        <p:nvSpPr>
          <p:cNvPr id="6" name="Content Placeholder 5"/>
          <p:cNvSpPr>
            <a:spLocks noGrp="1"/>
          </p:cNvSpPr>
          <p:nvPr>
            <p:ph sz="quarter" idx="17"/>
          </p:nvPr>
        </p:nvSpPr>
        <p:spPr>
          <a:xfrm>
            <a:off x="4572941" y="2839657"/>
            <a:ext cx="2288037" cy="2303844"/>
          </a:xfrm>
          <a:solidFill>
            <a:schemeClr val="bg2">
              <a:lumMod val="50000"/>
            </a:schemeClr>
          </a:solidFill>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Containerized versions of IBM Middleware </a:t>
            </a:r>
          </a:p>
          <a:p>
            <a:pPr marL="109728" indent="-109728">
              <a:buFont typeface="Arial" charset="0"/>
              <a:buChar char="•"/>
            </a:pPr>
            <a:r>
              <a:rPr lang="en-US" sz="1200" dirty="0"/>
              <a:t>Prescriptive guidance to optimize workloads</a:t>
            </a:r>
          </a:p>
          <a:p>
            <a:pPr marL="109728" indent="-109728">
              <a:buFont typeface="Arial" charset="0"/>
              <a:buChar char="•"/>
            </a:pPr>
            <a:r>
              <a:rPr lang="en-US" sz="1200" dirty="0"/>
              <a:t>Work with existing apps, data, skills, infrastructure </a:t>
            </a:r>
          </a:p>
        </p:txBody>
      </p:sp>
      <p:sp>
        <p:nvSpPr>
          <p:cNvPr id="7" name="Content Placeholder 6"/>
          <p:cNvSpPr>
            <a:spLocks noGrp="1"/>
          </p:cNvSpPr>
          <p:nvPr>
            <p:ph sz="quarter" idx="18"/>
          </p:nvPr>
        </p:nvSpPr>
        <p:spPr>
          <a:xfrm>
            <a:off x="944" y="2839657"/>
            <a:ext cx="2288040" cy="2303160"/>
          </a:xfrm>
          <a:solidFill>
            <a:schemeClr val="accent2">
              <a:lumMod val="75000"/>
            </a:schemeClr>
          </a:solidFill>
        </p:spPr>
        <p:txBody>
          <a:bodyPr lIns="182880" tIns="91440" rIns="182880" anchor="t"/>
          <a:lstStyle/>
          <a:p>
            <a:pPr marL="109728" indent="-109728">
              <a:buFont typeface="Arial" charset="0"/>
              <a:buChar char="•"/>
            </a:pPr>
            <a:endParaRPr lang="en-US" sz="1200" dirty="0"/>
          </a:p>
          <a:p>
            <a:pPr marL="109728" indent="-109728">
              <a:buFont typeface="Arial" charset="0"/>
              <a:buChar char="•"/>
            </a:pPr>
            <a:r>
              <a:rPr lang="en-US" sz="1200" dirty="0"/>
              <a:t>Open Kubernetes-based container platform</a:t>
            </a:r>
          </a:p>
          <a:p>
            <a:pPr marL="109728" indent="-109728">
              <a:buFont typeface="Arial" charset="0"/>
              <a:buChar char="•"/>
            </a:pPr>
            <a:r>
              <a:rPr lang="en-US" sz="1200" dirty="0"/>
              <a:t>Cloud Foundry for app dev and deployment</a:t>
            </a:r>
          </a:p>
          <a:p>
            <a:pPr marL="109728" indent="-109728">
              <a:buFont typeface="Arial" charset="0"/>
              <a:buChar char="•"/>
            </a:pPr>
            <a:r>
              <a:rPr lang="en-US" sz="1200" dirty="0"/>
              <a:t>DevOps toolchain integration</a:t>
            </a:r>
          </a:p>
        </p:txBody>
      </p:sp>
      <p:sp>
        <p:nvSpPr>
          <p:cNvPr id="2" name="Slide Number Placeholder 1"/>
          <p:cNvSpPr>
            <a:spLocks noGrp="1"/>
          </p:cNvSpPr>
          <p:nvPr>
            <p:ph type="sldNum" sz="quarter" idx="10"/>
          </p:nvPr>
        </p:nvSpPr>
        <p:spPr>
          <a:xfrm>
            <a:off x="6835415" y="4820379"/>
            <a:ext cx="2059231" cy="137677"/>
          </a:xfrm>
        </p:spPr>
        <p:txBody>
          <a:bodyPr/>
          <a:lstStyle/>
          <a:p>
            <a:fld id="{D0BE6F14-FF48-0F4F-A8AA-2E3F25371E4A}" type="slidenum">
              <a:rPr lang="en-US" smtClean="0"/>
              <a:pPr/>
              <a:t>16</a:t>
            </a:fld>
            <a:endParaRPr lang="en-US" dirty="0"/>
          </a:p>
        </p:txBody>
      </p:sp>
      <p:sp>
        <p:nvSpPr>
          <p:cNvPr id="8" name="Title 7"/>
          <p:cNvSpPr>
            <a:spLocks noGrp="1"/>
          </p:cNvSpPr>
          <p:nvPr>
            <p:ph type="title"/>
          </p:nvPr>
        </p:nvSpPr>
        <p:spPr>
          <a:xfrm>
            <a:off x="0" y="244281"/>
            <a:ext cx="9144000" cy="502415"/>
          </a:xfrm>
          <a:solidFill>
            <a:schemeClr val="tx2"/>
          </a:solidFill>
        </p:spPr>
        <p:txBody>
          <a:bodyPr/>
          <a:lstStyle/>
          <a:p>
            <a:r>
              <a:rPr lang="en-US" sz="2400" dirty="0"/>
              <a:t> </a:t>
            </a:r>
          </a:p>
        </p:txBody>
      </p:sp>
      <p:grpSp>
        <p:nvGrpSpPr>
          <p:cNvPr id="18" name="Group 17"/>
          <p:cNvGrpSpPr/>
          <p:nvPr/>
        </p:nvGrpSpPr>
        <p:grpSpPr>
          <a:xfrm>
            <a:off x="944" y="1550657"/>
            <a:ext cx="2288034" cy="1325880"/>
            <a:chOff x="0" y="1571361"/>
            <a:chExt cx="2286000" cy="1279524"/>
          </a:xfrm>
        </p:grpSpPr>
        <p:sp>
          <p:nvSpPr>
            <p:cNvPr id="13" name="Content Placeholder 6"/>
            <p:cNvSpPr txBox="1">
              <a:spLocks/>
            </p:cNvSpPr>
            <p:nvPr/>
          </p:nvSpPr>
          <p:spPr>
            <a:xfrm>
              <a:off x="0" y="1571361"/>
              <a:ext cx="2286000" cy="1279524"/>
            </a:xfrm>
            <a:prstGeom prst="rect">
              <a:avLst/>
            </a:prstGeom>
            <a:solidFill>
              <a:schemeClr val="accent2">
                <a:lumMod val="75000"/>
              </a:schemeClr>
            </a:solid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Rapid Innovation</a:t>
              </a:r>
            </a:p>
          </p:txBody>
        </p:sp>
        <p:pic>
          <p:nvPicPr>
            <p:cNvPr id="14" name="Picture 13"/>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566733" y="1974372"/>
              <a:ext cx="883955" cy="602942"/>
            </a:xfrm>
            <a:prstGeom prst="rect">
              <a:avLst/>
            </a:prstGeom>
          </p:spPr>
        </p:pic>
      </p:grpSp>
      <p:grpSp>
        <p:nvGrpSpPr>
          <p:cNvPr id="19" name="Group 18"/>
          <p:cNvGrpSpPr/>
          <p:nvPr/>
        </p:nvGrpSpPr>
        <p:grpSpPr>
          <a:xfrm>
            <a:off x="2286909" y="1550657"/>
            <a:ext cx="2288034" cy="1325880"/>
            <a:chOff x="2285983" y="1769036"/>
            <a:chExt cx="2286000" cy="1279524"/>
          </a:xfrm>
          <a:solidFill>
            <a:schemeClr val="accent2">
              <a:lumMod val="60000"/>
              <a:lumOff val="40000"/>
            </a:schemeClr>
          </a:solidFill>
        </p:grpSpPr>
        <p:sp>
          <p:nvSpPr>
            <p:cNvPr id="11" name="Content Placeholder 4"/>
            <p:cNvSpPr txBox="1">
              <a:spLocks/>
            </p:cNvSpPr>
            <p:nvPr/>
          </p:nvSpPr>
          <p:spPr>
            <a:xfrm>
              <a:off x="2285983" y="1769036"/>
              <a:ext cx="2286000" cy="1279524"/>
            </a:xfrm>
            <a:prstGeom prst="rect">
              <a:avLst/>
            </a:prstGeom>
            <a:grp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Hybrid Integration</a:t>
              </a:r>
            </a:p>
          </p:txBody>
        </p:sp>
        <p:pic>
          <p:nvPicPr>
            <p:cNvPr id="15" name="Picture 14"/>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58182" y="1930400"/>
              <a:ext cx="692483" cy="768443"/>
            </a:xfrm>
            <a:prstGeom prst="rect">
              <a:avLst/>
            </a:prstGeom>
            <a:grpFill/>
          </p:spPr>
        </p:pic>
      </p:grpSp>
      <p:grpSp>
        <p:nvGrpSpPr>
          <p:cNvPr id="20" name="Group 19"/>
          <p:cNvGrpSpPr/>
          <p:nvPr/>
        </p:nvGrpSpPr>
        <p:grpSpPr>
          <a:xfrm>
            <a:off x="4572928" y="1550657"/>
            <a:ext cx="2288031" cy="1325880"/>
            <a:chOff x="4572001" y="1769036"/>
            <a:chExt cx="2285997" cy="1279524"/>
          </a:xfrm>
          <a:solidFill>
            <a:schemeClr val="bg2">
              <a:lumMod val="50000"/>
            </a:schemeClr>
          </a:solidFill>
        </p:grpSpPr>
        <p:sp>
          <p:nvSpPr>
            <p:cNvPr id="12" name="Content Placeholder 5"/>
            <p:cNvSpPr txBox="1">
              <a:spLocks/>
            </p:cNvSpPr>
            <p:nvPr/>
          </p:nvSpPr>
          <p:spPr>
            <a:xfrm>
              <a:off x="4572001" y="1769036"/>
              <a:ext cx="2285997" cy="1279524"/>
            </a:xfrm>
            <a:prstGeom prst="rect">
              <a:avLst/>
            </a:prstGeom>
            <a:grp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Investment Leverage</a:t>
              </a:r>
            </a:p>
          </p:txBody>
        </p:sp>
        <p:pic>
          <p:nvPicPr>
            <p:cNvPr id="16" name="Picture 15"/>
            <p:cNvPicPr>
              <a:picLocks noChangeAspect="1"/>
            </p:cNvPicPr>
            <p:nvPr/>
          </p:nvPicPr>
          <p:blipFill rotWithShape="1">
            <a:blip r:embed="rId6" cstate="hq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5305316" y="1974372"/>
              <a:ext cx="819365" cy="602942"/>
            </a:xfrm>
            <a:prstGeom prst="rect">
              <a:avLst/>
            </a:prstGeom>
            <a:grpFill/>
          </p:spPr>
        </p:pic>
      </p:grpSp>
      <p:grpSp>
        <p:nvGrpSpPr>
          <p:cNvPr id="21" name="Group 20"/>
          <p:cNvGrpSpPr/>
          <p:nvPr/>
        </p:nvGrpSpPr>
        <p:grpSpPr>
          <a:xfrm>
            <a:off x="6858851" y="1550657"/>
            <a:ext cx="2288034" cy="1325880"/>
            <a:chOff x="6857966" y="1769036"/>
            <a:chExt cx="2286000" cy="1279524"/>
          </a:xfrm>
          <a:solidFill>
            <a:schemeClr val="tx2">
              <a:lumMod val="75000"/>
            </a:schemeClr>
          </a:solidFill>
        </p:grpSpPr>
        <p:sp>
          <p:nvSpPr>
            <p:cNvPr id="10" name="Content Placeholder 3"/>
            <p:cNvSpPr txBox="1">
              <a:spLocks/>
            </p:cNvSpPr>
            <p:nvPr/>
          </p:nvSpPr>
          <p:spPr>
            <a:xfrm>
              <a:off x="6857966" y="1769036"/>
              <a:ext cx="2286000" cy="1279524"/>
            </a:xfrm>
            <a:prstGeom prst="rect">
              <a:avLst/>
            </a:prstGeom>
            <a:grpFill/>
          </p:spPr>
          <p:txBody>
            <a:bodyPr vert="horz" lIns="91440" tIns="0" rIns="91440" bIns="91440" rtlCol="0" anchor="b">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200" b="1" dirty="0"/>
                <a:t>Management &amp; Compliance</a:t>
              </a:r>
            </a:p>
          </p:txBody>
        </p:sp>
        <p:pic>
          <p:nvPicPr>
            <p:cNvPr id="17" name="Picture 16"/>
            <p:cNvPicPr>
              <a:picLocks noChangeAspect="1"/>
            </p:cNvPicPr>
            <p:nvPr/>
          </p:nvPicPr>
          <p:blipFill rotWithShape="1">
            <a:blip r:embed="rId8" cstate="hq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p:blipFill>
          <p:spPr>
            <a:xfrm>
              <a:off x="7556211" y="1978009"/>
              <a:ext cx="731250" cy="602924"/>
            </a:xfrm>
            <a:prstGeom prst="rect">
              <a:avLst/>
            </a:prstGeom>
            <a:grpFill/>
          </p:spPr>
        </p:pic>
      </p:grpSp>
      <p:sp>
        <p:nvSpPr>
          <p:cNvPr id="26" name="Title 1"/>
          <p:cNvSpPr txBox="1">
            <a:spLocks/>
          </p:cNvSpPr>
          <p:nvPr/>
        </p:nvSpPr>
        <p:spPr>
          <a:xfrm>
            <a:off x="112852" y="106616"/>
            <a:ext cx="8488981" cy="640080"/>
          </a:xfrm>
          <a:prstGeom prst="rect">
            <a:avLst/>
          </a:prstGeom>
          <a:solidFill>
            <a:schemeClr val="tx2"/>
          </a:solidFill>
        </p:spPr>
        <p:txBody>
          <a:bodyPr vert="horz" lIns="228600" tIns="155448" rIns="228600" bIns="228600" rtlCol="0" anchor="t" anchorCtr="0">
            <a:noAutofit/>
          </a:bodyPr>
          <a:lstStyle>
            <a:lvl1pPr algn="l" defTabSz="457200" rtl="0" eaLnBrk="1" latinLnBrk="0" hangingPunct="1">
              <a:lnSpc>
                <a:spcPct val="90000"/>
              </a:lnSpc>
              <a:spcBef>
                <a:spcPct val="0"/>
              </a:spcBef>
              <a:buNone/>
              <a:defRPr sz="4800" kern="1200">
                <a:solidFill>
                  <a:schemeClr val="bg2"/>
                </a:solidFill>
                <a:latin typeface="+mj-lt"/>
                <a:ea typeface="Arial" charset="0"/>
                <a:cs typeface="Arial" charset="0"/>
              </a:defRPr>
            </a:lvl1pPr>
          </a:lstStyle>
          <a:p>
            <a:r>
              <a:rPr lang="en-US" sz="2400" dirty="0">
                <a:solidFill>
                  <a:schemeClr val="tx1"/>
                </a:solidFill>
                <a:latin typeface="Arial" pitchFamily="34" charset="0"/>
                <a:cs typeface="Arial" pitchFamily="34" charset="0"/>
              </a:rPr>
              <a:t>IBM Cloud Private brings cloud native to the enterprise</a:t>
            </a:r>
          </a:p>
        </p:txBody>
      </p:sp>
      <p:cxnSp>
        <p:nvCxnSpPr>
          <p:cNvPr id="22" name="Straight Connector 21"/>
          <p:cNvCxnSpPr/>
          <p:nvPr/>
        </p:nvCxnSpPr>
        <p:spPr>
          <a:xfrm>
            <a:off x="0" y="3009588"/>
            <a:ext cx="9146978" cy="0"/>
          </a:xfrm>
          <a:prstGeom prst="line">
            <a:avLst/>
          </a:prstGeom>
          <a:ln w="12700">
            <a:solidFill>
              <a:schemeClr val="bg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8694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lide title"/>
          <p:cNvSpPr txBox="1">
            <a:spLocks noGrp="1"/>
          </p:cNvSpPr>
          <p:nvPr>
            <p:ph type="body" idx="4294967295"/>
          </p:nvPr>
        </p:nvSpPr>
        <p:spPr>
          <a:xfrm>
            <a:off x="137564" y="206226"/>
            <a:ext cx="8601834" cy="390525"/>
          </a:xfrm>
          <a:prstGeom prst="rect">
            <a:avLst/>
          </a:prstGeom>
        </p:spPr>
        <p:txBody>
          <a:bodyPr/>
          <a:lstStyle/>
          <a:p>
            <a:pPr>
              <a:lnSpc>
                <a:spcPct val="100000"/>
              </a:lnSpc>
            </a:pPr>
            <a:r>
              <a:rPr lang="en-US" sz="2400" b="0" dirty="0">
                <a:solidFill>
                  <a:schemeClr val="tx1"/>
                </a:solidFill>
                <a:latin typeface="IBM Plex Sans" charset="0"/>
                <a:ea typeface="IBM Plex Sans" charset="0"/>
                <a:cs typeface="IBM Plex Sans" charset="0"/>
              </a:rPr>
              <a:t>IBM Cloud Private: Next Generation Open Platform </a:t>
            </a:r>
          </a:p>
        </p:txBody>
      </p:sp>
      <p:sp>
        <p:nvSpPr>
          <p:cNvPr id="21" name="Slide Number Placeholder 3"/>
          <p:cNvSpPr txBox="1">
            <a:spLocks/>
          </p:cNvSpPr>
          <p:nvPr/>
        </p:nvSpPr>
        <p:spPr>
          <a:xfrm>
            <a:off x="7027050" y="4881708"/>
            <a:ext cx="2057400" cy="201332"/>
          </a:xfrm>
          <a:prstGeom prst="rect">
            <a:avLst/>
          </a:prstGeom>
        </p:spPr>
        <p:txBody>
          <a:bodyPr/>
          <a:lstStyle>
            <a:lvl1pPr defTabSz="685800">
              <a:defRPr sz="1300">
                <a:latin typeface="+mn-lt"/>
                <a:ea typeface="+mn-ea"/>
                <a:cs typeface="+mn-cs"/>
                <a:sym typeface="Helvetica"/>
              </a:defRPr>
            </a:lvl1pPr>
            <a:lvl2pPr defTabSz="685800">
              <a:defRPr sz="1300">
                <a:latin typeface="+mn-lt"/>
                <a:ea typeface="+mn-ea"/>
                <a:cs typeface="+mn-cs"/>
                <a:sym typeface="Helvetica"/>
              </a:defRPr>
            </a:lvl2pPr>
            <a:lvl3pPr defTabSz="685800">
              <a:defRPr sz="1300">
                <a:latin typeface="+mn-lt"/>
                <a:ea typeface="+mn-ea"/>
                <a:cs typeface="+mn-cs"/>
                <a:sym typeface="Helvetica"/>
              </a:defRPr>
            </a:lvl3pPr>
            <a:lvl4pPr defTabSz="685800">
              <a:defRPr sz="1300">
                <a:latin typeface="+mn-lt"/>
                <a:ea typeface="+mn-ea"/>
                <a:cs typeface="+mn-cs"/>
                <a:sym typeface="Helvetica"/>
              </a:defRPr>
            </a:lvl4pPr>
            <a:lvl5pPr defTabSz="685800">
              <a:defRPr sz="1300">
                <a:latin typeface="+mn-lt"/>
                <a:ea typeface="+mn-ea"/>
                <a:cs typeface="+mn-cs"/>
                <a:sym typeface="Helvetica"/>
              </a:defRPr>
            </a:lvl5pPr>
            <a:lvl6pPr defTabSz="685800">
              <a:defRPr sz="1300">
                <a:latin typeface="+mn-lt"/>
                <a:ea typeface="+mn-ea"/>
                <a:cs typeface="+mn-cs"/>
                <a:sym typeface="Helvetica"/>
              </a:defRPr>
            </a:lvl6pPr>
            <a:lvl7pPr defTabSz="685800">
              <a:defRPr sz="1300">
                <a:latin typeface="+mn-lt"/>
                <a:ea typeface="+mn-ea"/>
                <a:cs typeface="+mn-cs"/>
                <a:sym typeface="Helvetica"/>
              </a:defRPr>
            </a:lvl7pPr>
            <a:lvl8pPr defTabSz="685800">
              <a:defRPr sz="1300">
                <a:latin typeface="+mn-lt"/>
                <a:ea typeface="+mn-ea"/>
                <a:cs typeface="+mn-cs"/>
                <a:sym typeface="Helvetica"/>
              </a:defRPr>
            </a:lvl8pPr>
            <a:lvl9pPr defTabSz="685800">
              <a:defRPr sz="1300">
                <a:latin typeface="+mn-lt"/>
                <a:ea typeface="+mn-ea"/>
                <a:cs typeface="+mn-cs"/>
                <a:sym typeface="Helvetica"/>
              </a:defRPr>
            </a:lvl9pPr>
          </a:lstStyle>
          <a:p>
            <a:pPr algn="r"/>
            <a:fld id="{0503E2A0-C1F9-2240-8FD7-6D1B28F1C8DC}" type="slidenum">
              <a:rPr lang="uk-UA" sz="800" smtClean="0">
                <a:solidFill>
                  <a:schemeClr val="tx2"/>
                </a:solidFill>
              </a:rPr>
              <a:t>17</a:t>
            </a:fld>
            <a:endParaRPr lang="uk-UA" sz="800">
              <a:solidFill>
                <a:schemeClr val="tx2"/>
              </a:solidFill>
            </a:endParaRPr>
          </a:p>
        </p:txBody>
      </p:sp>
      <p:grpSp>
        <p:nvGrpSpPr>
          <p:cNvPr id="44" name="Group 43"/>
          <p:cNvGrpSpPr/>
          <p:nvPr/>
        </p:nvGrpSpPr>
        <p:grpSpPr>
          <a:xfrm>
            <a:off x="1082179" y="1289291"/>
            <a:ext cx="6343509" cy="2643273"/>
            <a:chOff x="312699" y="1546838"/>
            <a:chExt cx="6545301" cy="2861534"/>
          </a:xfrm>
        </p:grpSpPr>
        <p:sp>
          <p:nvSpPr>
            <p:cNvPr id="46" name="Rectangle 45"/>
            <p:cNvSpPr/>
            <p:nvPr/>
          </p:nvSpPr>
          <p:spPr>
            <a:xfrm>
              <a:off x="406535" y="1632419"/>
              <a:ext cx="6368996" cy="871366"/>
            </a:xfrm>
            <a:prstGeom prst="rect">
              <a:avLst/>
            </a:prstGeom>
            <a:solidFill>
              <a:schemeClr val="bg2">
                <a:lumMod val="95000"/>
              </a:schemeClr>
            </a:solidFill>
            <a:ln>
              <a:solidFill>
                <a:schemeClr val="tx2">
                  <a:lumMod val="50000"/>
                </a:schemeClr>
              </a:solidFill>
            </a:ln>
          </p:spPr>
          <p:txBody>
            <a:bodyPr wrap="square" lIns="1554480" tIns="0" rIns="0" bIns="0" rtlCol="0" anchor="ctr">
              <a:noAutofit/>
            </a:bodyPr>
            <a:lstStyle/>
            <a:p>
              <a:pPr>
                <a:spcBef>
                  <a:spcPts val="600"/>
                </a:spcBef>
              </a:pPr>
              <a:r>
                <a:rPr lang="en-US" sz="1800" dirty="0">
                  <a:solidFill>
                    <a:srgbClr val="000000"/>
                  </a:solidFill>
                  <a:latin typeface="IBM Plex Sans" charset="0"/>
                  <a:ea typeface="IBM Plex Sans" charset="0"/>
                  <a:cs typeface="IBM Plex Sans" charset="0"/>
                  <a:sym typeface="Helvetica Neue"/>
                </a:rPr>
                <a:t>IBM Middleware, Data, Analytics</a:t>
              </a:r>
              <a:br>
                <a:rPr lang="en-US" sz="1800" dirty="0">
                  <a:solidFill>
                    <a:srgbClr val="000000"/>
                  </a:solidFill>
                  <a:latin typeface="IBM Plex Sans" charset="0"/>
                  <a:ea typeface="IBM Plex Sans" charset="0"/>
                  <a:cs typeface="IBM Plex Sans" charset="0"/>
                  <a:sym typeface="Helvetica Neue"/>
                </a:rPr>
              </a:br>
              <a:r>
                <a:rPr lang="en-US" sz="1800" dirty="0">
                  <a:solidFill>
                    <a:srgbClr val="000000"/>
                  </a:solidFill>
                  <a:latin typeface="IBM Plex Sans" charset="0"/>
                  <a:ea typeface="IBM Plex Sans" charset="0"/>
                  <a:cs typeface="IBM Plex Sans" charset="0"/>
                  <a:sym typeface="Helvetica Neue"/>
                </a:rPr>
                <a:t>and Developer Services</a:t>
              </a:r>
            </a:p>
          </p:txBody>
        </p:sp>
        <p:sp>
          <p:nvSpPr>
            <p:cNvPr id="47" name="Rectangle 46"/>
            <p:cNvSpPr/>
            <p:nvPr/>
          </p:nvSpPr>
          <p:spPr>
            <a:xfrm>
              <a:off x="312699" y="1546838"/>
              <a:ext cx="6545301" cy="2861534"/>
            </a:xfrm>
            <a:prstGeom prst="rect">
              <a:avLst/>
            </a:prstGeom>
            <a:noFill/>
            <a:ln w="25400" cap="flat">
              <a:solidFill>
                <a:schemeClr val="accent2"/>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a:p>
              <a:pPr defTabSz="685772">
                <a:lnSpc>
                  <a:spcPct val="90000"/>
                </a:lnSpc>
              </a:pPr>
              <a:endParaRPr lang="en-US" sz="1500" dirty="0">
                <a:solidFill>
                  <a:srgbClr val="6D6E70"/>
                </a:solidFill>
                <a:latin typeface="IBM Plex Sans" charset="0"/>
                <a:ea typeface="IBM Plex Sans" charset="0"/>
                <a:cs typeface="IBM Plex Sans" charset="0"/>
                <a:sym typeface="HelvNeue Light for IBM"/>
              </a:endParaRPr>
            </a:p>
          </p:txBody>
        </p:sp>
        <p:sp>
          <p:nvSpPr>
            <p:cNvPr id="48" name="Rectangle 47"/>
            <p:cNvSpPr/>
            <p:nvPr/>
          </p:nvSpPr>
          <p:spPr>
            <a:xfrm>
              <a:off x="406535" y="2549468"/>
              <a:ext cx="6368996" cy="871366"/>
            </a:xfrm>
            <a:prstGeom prst="rect">
              <a:avLst/>
            </a:prstGeom>
            <a:solidFill>
              <a:schemeClr val="bg2">
                <a:lumMod val="95000"/>
              </a:schemeClr>
            </a:solidFill>
            <a:ln>
              <a:solidFill>
                <a:schemeClr val="tx2">
                  <a:lumMod val="50000"/>
                </a:schemeClr>
              </a:solidFill>
            </a:ln>
          </p:spPr>
          <p:txBody>
            <a:bodyPr wrap="square" lIns="1554480" tIns="0" rIns="0" bIns="0" rtlCol="0" anchor="ctr">
              <a:noAutofit/>
            </a:bodyPr>
            <a:lstStyle/>
            <a:p>
              <a:pPr>
                <a:spcBef>
                  <a:spcPts val="600"/>
                </a:spcBef>
              </a:pPr>
              <a:r>
                <a:rPr lang="en-US" sz="1800" dirty="0">
                  <a:solidFill>
                    <a:srgbClr val="000000"/>
                  </a:solidFill>
                  <a:latin typeface="IBM Plex Sans" charset="0"/>
                  <a:ea typeface="IBM Plex Sans" charset="0"/>
                  <a:cs typeface="IBM Plex Sans" charset="0"/>
                  <a:sym typeface="Helvetica Neue"/>
                </a:rPr>
                <a:t>Core Operational Services</a:t>
              </a:r>
            </a:p>
          </p:txBody>
        </p:sp>
        <p:sp>
          <p:nvSpPr>
            <p:cNvPr id="49" name="Rectangle 48"/>
            <p:cNvSpPr/>
            <p:nvPr/>
          </p:nvSpPr>
          <p:spPr>
            <a:xfrm>
              <a:off x="406535" y="3466516"/>
              <a:ext cx="6368996" cy="871366"/>
            </a:xfrm>
            <a:prstGeom prst="rect">
              <a:avLst/>
            </a:prstGeom>
            <a:solidFill>
              <a:schemeClr val="bg2">
                <a:lumMod val="95000"/>
              </a:schemeClr>
            </a:solidFill>
            <a:ln>
              <a:solidFill>
                <a:schemeClr val="tx2">
                  <a:lumMod val="50000"/>
                </a:schemeClr>
              </a:solidFill>
            </a:ln>
          </p:spPr>
          <p:txBody>
            <a:bodyPr wrap="square" lIns="1554480" tIns="0" rIns="0" bIns="0" rtlCol="0" anchor="ctr">
              <a:noAutofit/>
            </a:bodyPr>
            <a:lstStyle/>
            <a:p>
              <a:pPr>
                <a:spcBef>
                  <a:spcPts val="600"/>
                </a:spcBef>
              </a:pPr>
              <a:r>
                <a:rPr lang="en-US" sz="1800" dirty="0">
                  <a:solidFill>
                    <a:srgbClr val="000000"/>
                  </a:solidFill>
                  <a:latin typeface="IBM Plex Sans" charset="0"/>
                  <a:ea typeface="IBM Plex Sans" charset="0"/>
                  <a:cs typeface="IBM Plex Sans" charset="0"/>
                  <a:sym typeface="Helvetica Neue"/>
                </a:rPr>
                <a:t>Kubernetes Container Orchestration </a:t>
              </a:r>
            </a:p>
            <a:p>
              <a:pPr>
                <a:spcBef>
                  <a:spcPts val="600"/>
                </a:spcBef>
              </a:pPr>
              <a:r>
                <a:rPr lang="en-US" sz="1800" dirty="0">
                  <a:solidFill>
                    <a:srgbClr val="000000"/>
                  </a:solidFill>
                  <a:latin typeface="IBM Plex Sans" charset="0"/>
                  <a:ea typeface="IBM Plex Sans" charset="0"/>
                  <a:cs typeface="IBM Plex Sans" charset="0"/>
                  <a:sym typeface="Helvetica Neue"/>
                </a:rPr>
                <a:t>Platform</a:t>
              </a:r>
            </a:p>
          </p:txBody>
        </p:sp>
      </p:gr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352" y="2319315"/>
            <a:ext cx="620400" cy="620400"/>
          </a:xfrm>
          <a:prstGeom prst="rect">
            <a:avLst/>
          </a:prstGeom>
        </p:spPr>
      </p:pic>
      <p:grpSp>
        <p:nvGrpSpPr>
          <p:cNvPr id="57" name="Group 56"/>
          <p:cNvGrpSpPr/>
          <p:nvPr/>
        </p:nvGrpSpPr>
        <p:grpSpPr>
          <a:xfrm>
            <a:off x="1402617" y="2372922"/>
            <a:ext cx="920760" cy="573802"/>
            <a:chOff x="520255" y="2758603"/>
            <a:chExt cx="920760" cy="573802"/>
          </a:xfrm>
        </p:grpSpPr>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255" y="2765612"/>
              <a:ext cx="377118" cy="559784"/>
            </a:xfrm>
            <a:prstGeom prst="rect">
              <a:avLst/>
            </a:prstGeom>
          </p:spPr>
        </p:pic>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519" y="2758603"/>
              <a:ext cx="420496" cy="573802"/>
            </a:xfrm>
            <a:prstGeom prst="rect">
              <a:avLst/>
            </a:prstGeom>
          </p:spPr>
        </p:pic>
      </p:grpSp>
      <p:pic>
        <p:nvPicPr>
          <p:cNvPr id="60" name="Picture 59"/>
          <p:cNvPicPr>
            <a:picLocks noChangeAspect="1"/>
          </p:cNvPicPr>
          <p:nvPr/>
        </p:nvPicPr>
        <p:blipFill>
          <a:blip r:embed="rId6"/>
          <a:stretch>
            <a:fillRect/>
          </a:stretch>
        </p:blipFill>
        <p:spPr>
          <a:xfrm>
            <a:off x="6351307" y="1455053"/>
            <a:ext cx="341124" cy="341124"/>
          </a:xfrm>
          <a:prstGeom prst="rect">
            <a:avLst/>
          </a:prstGeom>
        </p:spPr>
      </p:pic>
      <p:pic>
        <p:nvPicPr>
          <p:cNvPr id="61" name="Picture 60">
            <a:extLst>
              <a:ext uri="{FF2B5EF4-FFF2-40B4-BE49-F238E27FC236}">
                <a16:creationId xmlns:a16="http://schemas.microsoft.com/office/drawing/2014/main" xmlns="" id="{C3BAB3DA-E168-1E48-A11F-873C68F00CE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47451" y="1459999"/>
            <a:ext cx="355445" cy="376267"/>
          </a:xfrm>
          <a:prstGeom prst="rect">
            <a:avLst/>
          </a:prstGeom>
        </p:spPr>
      </p:pic>
      <p:sp>
        <p:nvSpPr>
          <p:cNvPr id="62" name="object 48">
            <a:extLst>
              <a:ext uri="{FF2B5EF4-FFF2-40B4-BE49-F238E27FC236}">
                <a16:creationId xmlns:a16="http://schemas.microsoft.com/office/drawing/2014/main" xmlns="" id="{950A04A7-9D9D-4073-945C-18E1B158CC61}"/>
              </a:ext>
            </a:extLst>
          </p:cNvPr>
          <p:cNvSpPr/>
          <p:nvPr/>
        </p:nvSpPr>
        <p:spPr>
          <a:xfrm>
            <a:off x="1336478" y="3031986"/>
            <a:ext cx="1024055" cy="877759"/>
          </a:xfrm>
          <a:prstGeom prst="rect">
            <a:avLst/>
          </a:prstGeom>
          <a:blipFill>
            <a:blip r:embed="rId8" cstate="print"/>
            <a:stretch>
              <a:fillRect/>
            </a:stretch>
          </a:blipFill>
        </p:spPr>
        <p:txBody>
          <a:bodyPr wrap="square" lIns="0" tIns="0" rIns="0" bIns="0" rtlCol="0"/>
          <a:lstStyle/>
          <a:p>
            <a:endParaRPr sz="2110" dirty="0">
              <a:latin typeface="IBM Plex Sans" charset="0"/>
              <a:ea typeface="IBM Plex Sans" charset="0"/>
              <a:cs typeface="IBM Plex Sans" charset="0"/>
            </a:endParaRPr>
          </a:p>
        </p:txBody>
      </p:sp>
      <p:pic>
        <p:nvPicPr>
          <p:cNvPr id="63" name="Picture 62"/>
          <p:cNvPicPr>
            <a:picLocks noChangeAspect="1"/>
          </p:cNvPicPr>
          <p:nvPr/>
        </p:nvPicPr>
        <p:blipFill>
          <a:blip r:embed="rId9"/>
          <a:stretch>
            <a:fillRect/>
          </a:stretch>
        </p:blipFill>
        <p:spPr>
          <a:xfrm>
            <a:off x="6351307" y="1823304"/>
            <a:ext cx="340529" cy="330038"/>
          </a:xfrm>
          <a:prstGeom prst="rect">
            <a:avLst/>
          </a:prstGeom>
        </p:spPr>
      </p:pic>
      <p:pic>
        <p:nvPicPr>
          <p:cNvPr id="64" name="Picture 63"/>
          <p:cNvPicPr>
            <a:picLocks noChangeAspect="1"/>
          </p:cNvPicPr>
          <p:nvPr/>
        </p:nvPicPr>
        <p:blipFill>
          <a:blip r:embed="rId10"/>
          <a:stretch>
            <a:fillRect/>
          </a:stretch>
        </p:blipFill>
        <p:spPr>
          <a:xfrm>
            <a:off x="6771764" y="1836266"/>
            <a:ext cx="311565" cy="311565"/>
          </a:xfrm>
          <a:prstGeom prst="rect">
            <a:avLst/>
          </a:prstGeom>
        </p:spPr>
      </p:pic>
      <p:pic>
        <p:nvPicPr>
          <p:cNvPr id="65" name="Picture 64">
            <a:extLst>
              <a:ext uri="{FF2B5EF4-FFF2-40B4-BE49-F238E27FC236}">
                <a16:creationId xmlns:a16="http://schemas.microsoft.com/office/drawing/2014/main" xmlns="" id="{2EDA9902-5F81-4225-9C16-236C6E43655F}"/>
              </a:ext>
            </a:extLst>
          </p:cNvPr>
          <p:cNvPicPr>
            <a:picLocks noChangeAspect="1"/>
          </p:cNvPicPr>
          <p:nvPr/>
        </p:nvPicPr>
        <p:blipFill>
          <a:blip r:embed="rId11"/>
          <a:stretch>
            <a:fillRect/>
          </a:stretch>
        </p:blipFill>
        <p:spPr>
          <a:xfrm>
            <a:off x="1193044" y="1488593"/>
            <a:ext cx="1516360" cy="608932"/>
          </a:xfrm>
          <a:prstGeom prst="rect">
            <a:avLst/>
          </a:prstGeom>
        </p:spPr>
      </p:pic>
      <p:sp>
        <p:nvSpPr>
          <p:cNvPr id="24" name="Rectangle 23"/>
          <p:cNvSpPr/>
          <p:nvPr/>
        </p:nvSpPr>
        <p:spPr>
          <a:xfrm>
            <a:off x="1193044" y="4036433"/>
            <a:ext cx="6172639" cy="413131"/>
          </a:xfrm>
          <a:prstGeom prst="rect">
            <a:avLst/>
          </a:prstGeom>
          <a:noFill/>
          <a:ln>
            <a:noFill/>
          </a:ln>
        </p:spPr>
        <p:txBody>
          <a:bodyPr wrap="square" lIns="91440" tIns="0" rIns="0" bIns="0" rtlCol="0" anchor="ctr">
            <a:noAutofit/>
          </a:bodyPr>
          <a:lstStyle/>
          <a:p>
            <a:pPr>
              <a:spcBef>
                <a:spcPts val="600"/>
              </a:spcBef>
            </a:pPr>
            <a:r>
              <a:rPr lang="en-US" sz="1400" b="1" dirty="0">
                <a:ea typeface="Arial" charset="0"/>
                <a:cs typeface="Arial" charset="0"/>
                <a:sym typeface="Helvetica Neue"/>
              </a:rPr>
              <a:t>Choose your infrastructure: </a:t>
            </a:r>
            <a:r>
              <a:rPr lang="en-US" sz="1400" dirty="0">
                <a:ea typeface="Arial" charset="0"/>
                <a:cs typeface="Arial" charset="0"/>
                <a:sym typeface="Helvetica Neue"/>
              </a:rPr>
              <a:t>Power, z, OpenStack, VMWare, Public Cloud</a:t>
            </a:r>
            <a:endParaRPr lang="en-US" sz="1400" b="1" dirty="0">
              <a:ea typeface="Arial" charset="0"/>
              <a:cs typeface="Arial" charset="0"/>
              <a:sym typeface="Helvetica Neue"/>
            </a:endParaRPr>
          </a:p>
        </p:txBody>
      </p:sp>
    </p:spTree>
    <p:extLst>
      <p:ext uri="{BB962C8B-B14F-4D97-AF65-F5344CB8AC3E}">
        <p14:creationId xmlns:p14="http://schemas.microsoft.com/office/powerpoint/2010/main" val="820584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Content Catalog</a:t>
            </a:r>
          </a:p>
        </p:txBody>
      </p:sp>
      <p:sp>
        <p:nvSpPr>
          <p:cNvPr id="19" name="TextBox 18"/>
          <p:cNvSpPr txBox="1"/>
          <p:nvPr/>
        </p:nvSpPr>
        <p:spPr>
          <a:xfrm>
            <a:off x="3405152" y="4166106"/>
            <a:ext cx="380230" cy="692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algn="l" rtl="0" hangingPunct="0">
              <a:defRPr/>
            </a:pPr>
            <a:r>
              <a:rPr lang="en-US" sz="4050" dirty="0">
                <a:solidFill>
                  <a:srgbClr val="000000"/>
                </a:solidFill>
                <a:latin typeface="IBM Plex Sans" charset="0"/>
                <a:ea typeface="IBM Plex Sans" charset="0"/>
                <a:cs typeface="IBM Plex Sans" charset="0"/>
                <a:sym typeface="Calibri"/>
              </a:rPr>
              <a:t>+</a:t>
            </a:r>
          </a:p>
        </p:txBody>
      </p:sp>
      <p:sp>
        <p:nvSpPr>
          <p:cNvPr id="21" name="Slide Number Placeholder 2"/>
          <p:cNvSpPr>
            <a:spLocks noGrp="1"/>
          </p:cNvSpPr>
          <p:nvPr>
            <p:ph type="sldNum" sz="quarter" idx="4294967295"/>
          </p:nvPr>
        </p:nvSpPr>
        <p:spPr>
          <a:xfrm>
            <a:off x="6800850" y="4816183"/>
            <a:ext cx="2057400" cy="137160"/>
          </a:xfrm>
          <a:prstGeom prst="rect">
            <a:avLst/>
          </a:prstGeom>
        </p:spPr>
        <p:txBody>
          <a:bodyPr/>
          <a:lstStyle/>
          <a:p>
            <a:fld id="{D0BE6F14-FF48-0F4F-A8AA-2E3F25371E4A}" type="slidenum">
              <a:rPr lang="en-US" smtClean="0">
                <a:solidFill>
                  <a:srgbClr val="000000"/>
                </a:solidFill>
              </a:rPr>
              <a:pPr/>
              <a:t>18</a:t>
            </a:fld>
            <a:endParaRPr lang="en-US" dirty="0">
              <a:solidFill>
                <a:srgbClr val="000000"/>
              </a:solidFill>
            </a:endParaRPr>
          </a:p>
        </p:txBody>
      </p:sp>
      <p:sp>
        <p:nvSpPr>
          <p:cNvPr id="23" name="Footer Placeholder 9"/>
          <p:cNvSpPr>
            <a:spLocks noGrp="1"/>
          </p:cNvSpPr>
          <p:nvPr>
            <p:ph type="ftr" sz="quarter" idx="11"/>
          </p:nvPr>
        </p:nvSpPr>
        <p:spPr>
          <a:xfrm>
            <a:off x="171450" y="4816183"/>
            <a:ext cx="6400800" cy="137160"/>
          </a:xfrm>
        </p:spPr>
        <p:txBody>
          <a:body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24" name="Slide Number Placeholder 1"/>
          <p:cNvSpPr txBox="1">
            <a:spLocks/>
          </p:cNvSpPr>
          <p:nvPr/>
        </p:nvSpPr>
        <p:spPr>
          <a:xfrm>
            <a:off x="6800850" y="4816183"/>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18</a:t>
            </a:fld>
            <a:endParaRPr lang="en-US" dirty="0"/>
          </a:p>
        </p:txBody>
      </p:sp>
      <p:sp>
        <p:nvSpPr>
          <p:cNvPr id="25" name="Slide Number Placeholder 1"/>
          <p:cNvSpPr txBox="1">
            <a:spLocks/>
          </p:cNvSpPr>
          <p:nvPr/>
        </p:nvSpPr>
        <p:spPr>
          <a:xfrm>
            <a:off x="6800850" y="4816183"/>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18</a:t>
            </a:fld>
            <a:endParaRPr lang="en-US" dirty="0">
              <a:solidFill>
                <a:schemeClr val="tx1"/>
              </a:solidFill>
            </a:endParaRPr>
          </a:p>
        </p:txBody>
      </p:sp>
      <p:sp>
        <p:nvSpPr>
          <p:cNvPr id="26" name="Rectangle 25"/>
          <p:cNvSpPr/>
          <p:nvPr/>
        </p:nvSpPr>
        <p:spPr>
          <a:xfrm>
            <a:off x="228600" y="751702"/>
            <a:ext cx="8775700" cy="4216880"/>
          </a:xfrm>
          <a:prstGeom prst="rect">
            <a:avLst/>
          </a:prstGeom>
          <a:solidFill>
            <a:schemeClr val="tx2"/>
          </a:solidFill>
          <a:ln w="25400" cap="flat" cmpd="sng" algn="ctr">
            <a:solidFill>
              <a:srgbClr val="4F81BD">
                <a:shade val="50000"/>
              </a:srgbClr>
            </a:solidFill>
            <a:prstDash val="solid"/>
          </a:ln>
          <a:effectLst/>
        </p:spPr>
        <p:txBody>
          <a:bodyPr rtlCol="0" anchor="ctr"/>
          <a:lstStyle/>
          <a:p>
            <a:pPr defTabSz="822960"/>
            <a:endParaRPr lang="en-US" sz="1050" dirty="0">
              <a:solidFill>
                <a:prstClr val="white"/>
              </a:solidFill>
              <a:latin typeface="Arial" charset="0"/>
              <a:ea typeface="Arial" charset="0"/>
              <a:cs typeface="Arial" charset="0"/>
            </a:endParaRPr>
          </a:p>
        </p:txBody>
      </p:sp>
      <p:sp>
        <p:nvSpPr>
          <p:cNvPr id="27" name="Content Placeholder 6"/>
          <p:cNvSpPr txBox="1">
            <a:spLocks/>
          </p:cNvSpPr>
          <p:nvPr/>
        </p:nvSpPr>
        <p:spPr>
          <a:xfrm>
            <a:off x="268131" y="823328"/>
            <a:ext cx="2878102" cy="4073628"/>
          </a:xfrm>
          <a:prstGeom prst="rect">
            <a:avLst/>
          </a:prstGeom>
          <a:solidFill>
            <a:schemeClr val="bg2">
              <a:lumMod val="95000"/>
            </a:schemeClr>
          </a:solidFill>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dirty="0">
              <a:solidFill>
                <a:srgbClr val="FFFFFF"/>
              </a:solidFill>
            </a:endParaRPr>
          </a:p>
          <a:p>
            <a:pPr algn="ctr"/>
            <a:endParaRPr lang="en-US" dirty="0">
              <a:solidFill>
                <a:srgbClr val="FFFFFF"/>
              </a:solidFill>
            </a:endParaRPr>
          </a:p>
          <a:p>
            <a:pPr algn="ctr"/>
            <a:endParaRPr lang="en-US" dirty="0">
              <a:solidFill>
                <a:srgbClr val="FFFFFF"/>
              </a:solidFill>
            </a:endParaRPr>
          </a:p>
          <a:p>
            <a:pPr algn="ctr"/>
            <a:endParaRPr lang="en-US" dirty="0">
              <a:solidFill>
                <a:srgbClr val="FFFFFF"/>
              </a:solidFill>
            </a:endParaRPr>
          </a:p>
        </p:txBody>
      </p:sp>
      <p:sp>
        <p:nvSpPr>
          <p:cNvPr id="28" name="Content Placeholder 6"/>
          <p:cNvSpPr txBox="1">
            <a:spLocks/>
          </p:cNvSpPr>
          <p:nvPr/>
        </p:nvSpPr>
        <p:spPr>
          <a:xfrm>
            <a:off x="3171315" y="823328"/>
            <a:ext cx="2878102" cy="4073628"/>
          </a:xfrm>
          <a:prstGeom prst="rect">
            <a:avLst/>
          </a:prstGeom>
          <a:solidFill>
            <a:schemeClr val="bg2">
              <a:lumMod val="95000"/>
            </a:schemeClr>
          </a:solidFill>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sz="1200" dirty="0">
              <a:solidFill>
                <a:srgbClr val="FFFFFF"/>
              </a:solidFill>
            </a:endParaRPr>
          </a:p>
          <a:p>
            <a:pPr algn="ctr"/>
            <a:endParaRPr lang="en-US" sz="1200" dirty="0">
              <a:solidFill>
                <a:srgbClr val="FFFFFF"/>
              </a:solidFill>
            </a:endParaRPr>
          </a:p>
          <a:p>
            <a:pPr algn="ctr"/>
            <a:endParaRPr lang="en-US" sz="1200" dirty="0">
              <a:solidFill>
                <a:srgbClr val="FFFFFF"/>
              </a:solidFill>
            </a:endParaRPr>
          </a:p>
          <a:p>
            <a:pPr algn="ctr"/>
            <a:endParaRPr lang="en-US" sz="1200" dirty="0">
              <a:solidFill>
                <a:srgbClr val="FFFFFF"/>
              </a:solidFill>
            </a:endParaRPr>
          </a:p>
        </p:txBody>
      </p:sp>
      <p:sp>
        <p:nvSpPr>
          <p:cNvPr id="29" name="Content Placeholder 6"/>
          <p:cNvSpPr txBox="1">
            <a:spLocks/>
          </p:cNvSpPr>
          <p:nvPr/>
        </p:nvSpPr>
        <p:spPr>
          <a:xfrm>
            <a:off x="6078599" y="823328"/>
            <a:ext cx="2878102" cy="4073628"/>
          </a:xfrm>
          <a:prstGeom prst="rect">
            <a:avLst/>
          </a:prstGeom>
          <a:solidFill>
            <a:schemeClr val="bg2">
              <a:lumMod val="95000"/>
            </a:schemeClr>
          </a:solidFill>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endParaRPr lang="en-US" dirty="0">
              <a:solidFill>
                <a:srgbClr val="FFFFFF"/>
              </a:solidFill>
            </a:endParaRPr>
          </a:p>
          <a:p>
            <a:pPr algn="ctr"/>
            <a:endParaRPr lang="en-US" dirty="0">
              <a:solidFill>
                <a:srgbClr val="FFFFFF"/>
              </a:solidFill>
            </a:endParaRPr>
          </a:p>
          <a:p>
            <a:pPr algn="ctr"/>
            <a:endParaRPr lang="en-US" dirty="0">
              <a:solidFill>
                <a:srgbClr val="FFFFFF"/>
              </a:solidFill>
            </a:endParaRPr>
          </a:p>
          <a:p>
            <a:pPr algn="ctr"/>
            <a:endParaRPr lang="en-US" dirty="0">
              <a:solidFill>
                <a:srgbClr val="FFFFFF"/>
              </a:solidFill>
            </a:endParaRPr>
          </a:p>
        </p:txBody>
      </p:sp>
      <p:sp>
        <p:nvSpPr>
          <p:cNvPr id="30" name="TextBox 29"/>
          <p:cNvSpPr txBox="1"/>
          <p:nvPr/>
        </p:nvSpPr>
        <p:spPr>
          <a:xfrm>
            <a:off x="333146" y="910984"/>
            <a:ext cx="2771786" cy="3600986"/>
          </a:xfrm>
          <a:prstGeom prst="rect">
            <a:avLst/>
          </a:prstGeom>
          <a:noFill/>
        </p:spPr>
        <p:txBody>
          <a:bodyPr wrap="square" rtlCol="0">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Toolchain &amp; Runtimes </a:t>
            </a:r>
          </a:p>
          <a:p>
            <a:pPr marL="465138" marR="0" lvl="1" indent="-395288"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a:t>
            </a:r>
            <a:r>
              <a:rPr lang="en-US" sz="1200" kern="0" dirty="0" smtClean="0">
                <a:solidFill>
                  <a:schemeClr val="bg1"/>
                </a:solidFill>
                <a:latin typeface="IBM Plex Sans" charset="0"/>
                <a:ea typeface="IBM Plex Sans" charset="0"/>
                <a:cs typeface="IBM Plex Sans" charset="0"/>
                <a:sym typeface="Calibri"/>
              </a:rPr>
              <a:t>Microclimate</a:t>
            </a:r>
            <a:endPar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marL="465138" marR="0" lvl="1" indent="-395288"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WebSphere Liberty</a:t>
            </a:r>
          </a:p>
          <a:p>
            <a:pPr marL="465138" marR="0" lvl="1" indent="-395288"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Open Liberty </a:t>
            </a:r>
            <a:r>
              <a:rPr kumimoji="0" lang="en-US" sz="1200" b="0" i="0" u="none" strike="noStrike" kern="0" cap="none" spc="0" normalizeH="0" baseline="30000" noProof="0" dirty="0">
                <a:ln>
                  <a:noFill/>
                </a:ln>
                <a:solidFill>
                  <a:schemeClr val="bg1"/>
                </a:solidFill>
                <a:effectLst/>
                <a:uLnTx/>
                <a:uFillTx/>
                <a:latin typeface="IBM Plex Sans" charset="0"/>
                <a:ea typeface="IBM Plex Sans" charset="0"/>
                <a:cs typeface="IBM Plex Sans" charset="0"/>
                <a:sym typeface="Calibri"/>
              </a:rPr>
              <a:t>(open source)</a:t>
            </a:r>
          </a:p>
          <a:p>
            <a:pPr marL="465138" marR="0" lvl="1" indent="-395288"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SDK for Node.js</a:t>
            </a:r>
          </a:p>
          <a:p>
            <a:pPr marL="465138" marR="0" lvl="1" indent="-395288"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Swift runtime </a:t>
            </a:r>
            <a:r>
              <a:rPr kumimoji="0" lang="en-US" sz="1200" b="0" i="0" u="none" strike="noStrike" kern="0" cap="none" spc="0" normalizeH="0" baseline="30000" noProof="0" dirty="0">
                <a:ln>
                  <a:noFill/>
                </a:ln>
                <a:solidFill>
                  <a:schemeClr val="bg1"/>
                </a:solidFill>
                <a:effectLst/>
                <a:uLnTx/>
                <a:uFillTx/>
                <a:latin typeface="IBM Plex Sans" charset="0"/>
                <a:ea typeface="IBM Plex Sans" charset="0"/>
                <a:cs typeface="IBM Plex Sans" charset="0"/>
                <a:sym typeface="Calibri"/>
              </a:rPr>
              <a:t>(open source)</a:t>
            </a:r>
            <a:endPar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marL="0" marR="0" lvl="1" indent="0" algn="l"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Messaging</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MQ Advanced for Developers            </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MQ Advanced</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Rabbit MQ </a:t>
            </a:r>
            <a:r>
              <a:rPr kumimoji="0" lang="en-US" sz="1200" b="0" i="0" u="none" strike="noStrike" kern="0" cap="none" spc="0" normalizeH="0" baseline="30000" noProof="0" dirty="0">
                <a:ln>
                  <a:noFill/>
                </a:ln>
                <a:solidFill>
                  <a:schemeClr val="bg1"/>
                </a:solidFill>
                <a:effectLst/>
                <a:uLnTx/>
                <a:uFillTx/>
                <a:latin typeface="IBM Plex Sans" charset="0"/>
                <a:ea typeface="IBM Plex Sans" charset="0"/>
                <a:cs typeface="IBM Plex Sans" charset="0"/>
                <a:sym typeface="Calibri"/>
              </a:rPr>
              <a:t>(open source)</a:t>
            </a:r>
            <a:endPar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marL="0" marR="0" lvl="1" indent="0" algn="l" defTabSz="914400" rtl="0" eaLnBrk="1" fontAlgn="auto"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Integration</a:t>
            </a:r>
          </a:p>
          <a:p>
            <a:pPr marL="231775" marR="0" lvl="1" indent="-231775"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 IBM Integration Bus for Developers</a:t>
            </a:r>
          </a:p>
          <a:p>
            <a:pPr marL="231775" marR="0" lvl="1" indent="-231775"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 IBM Integration Bus</a:t>
            </a:r>
          </a:p>
          <a:p>
            <a:pPr marL="231775" marR="0" lvl="1" indent="-231775"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 IBM DataPower Gateway for Developers</a:t>
            </a:r>
          </a:p>
          <a:p>
            <a:pPr marL="231775" marR="0" lvl="1" indent="-231775"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 IBM DataPower Gateway Virtual Edition</a:t>
            </a:r>
          </a:p>
        </p:txBody>
      </p:sp>
      <p:sp>
        <p:nvSpPr>
          <p:cNvPr id="31" name="Rectangle 30"/>
          <p:cNvSpPr/>
          <p:nvPr/>
        </p:nvSpPr>
        <p:spPr>
          <a:xfrm>
            <a:off x="3203383" y="906081"/>
            <a:ext cx="2903184" cy="3739485"/>
          </a:xfrm>
          <a:prstGeom prst="rect">
            <a:avLst/>
          </a:prstGeom>
        </p:spPr>
        <p:txBody>
          <a:bodyPr wrap="square">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Data Services</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Db2 Dev-C</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Data Server Manager (for Db2 Dev-C)  </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Db2 Direct Advanced Edition / AESE</a:t>
            </a:r>
            <a:r>
              <a:rPr kumimoji="0" lang="en-US" sz="1200" b="0" i="0" u="none" strike="noStrike" kern="0" cap="none" spc="0" normalizeH="0" noProof="0" dirty="0">
                <a:ln>
                  <a:noFill/>
                </a:ln>
                <a:solidFill>
                  <a:schemeClr val="bg1"/>
                </a:solidFill>
                <a:effectLst/>
                <a:uLnTx/>
                <a:uFillTx/>
                <a:latin typeface="IBM Plex Sans" charset="0"/>
                <a:ea typeface="IBM Plex Sans" charset="0"/>
                <a:cs typeface="IBM Plex Sans" charset="0"/>
                <a:sym typeface="Calibri"/>
              </a:rPr>
              <a:t> </a:t>
            </a: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with Data Server Manager</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Db2 Warehouse Dev-C</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Db2 Warehouse Enterprise</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IBM Cloudant Developer Edition</a:t>
            </a: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MongoDB </a:t>
            </a:r>
            <a:r>
              <a:rPr kumimoji="0" lang="en-US" sz="1200" b="0" i="0" u="none" strike="noStrike" kern="0" cap="none" spc="0" normalizeH="0" baseline="30000" noProof="0" dirty="0">
                <a:ln>
                  <a:noFill/>
                </a:ln>
                <a:solidFill>
                  <a:schemeClr val="bg1"/>
                </a:solidFill>
                <a:effectLst/>
                <a:uLnTx/>
                <a:uFillTx/>
                <a:latin typeface="IBM Plex Sans" charset="0"/>
                <a:ea typeface="IBM Plex Sans" charset="0"/>
                <a:cs typeface="IBM Plex Sans" charset="0"/>
                <a:sym typeface="Calibri"/>
              </a:rPr>
              <a:t>(open source)</a:t>
            </a:r>
            <a:endPar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PostreSQL </a:t>
            </a:r>
            <a:r>
              <a:rPr kumimoji="0" lang="en-US" sz="1200" b="0" i="0" u="none" strike="noStrike" kern="0" cap="none" spc="0" normalizeH="0" baseline="30000" noProof="0" dirty="0">
                <a:ln>
                  <a:noFill/>
                </a:ln>
                <a:solidFill>
                  <a:schemeClr val="bg1"/>
                </a:solidFill>
                <a:effectLst/>
                <a:uLnTx/>
                <a:uFillTx/>
                <a:latin typeface="IBM Plex Sans" charset="0"/>
                <a:ea typeface="IBM Plex Sans" charset="0"/>
                <a:cs typeface="IBM Plex Sans" charset="0"/>
                <a:sym typeface="Calibri"/>
              </a:rPr>
              <a:t>(open source)</a:t>
            </a:r>
            <a:endPar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marL="0" marR="0" lvl="1" indent="0" algn="l" defTabSz="9144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rPr>
              <a:t>MariaDB </a:t>
            </a:r>
            <a:r>
              <a:rPr kumimoji="0" lang="en-US" sz="1200" b="0" i="0" u="none" strike="noStrike" kern="0" cap="none" spc="0" normalizeH="0" baseline="30000" noProof="0" dirty="0">
                <a:ln>
                  <a:noFill/>
                </a:ln>
                <a:solidFill>
                  <a:schemeClr val="bg1"/>
                </a:solidFill>
                <a:effectLst/>
                <a:uLnTx/>
                <a:uFillTx/>
                <a:latin typeface="IBM Plex Sans" charset="0"/>
                <a:ea typeface="IBM Plex Sans" charset="0"/>
                <a:cs typeface="IBM Plex Sans" charset="0"/>
                <a:sym typeface="Calibri"/>
              </a:rPr>
              <a:t>(open source)</a:t>
            </a:r>
            <a:endParaRPr lang="en-US" sz="1200" kern="0" dirty="0">
              <a:solidFill>
                <a:schemeClr val="bg1"/>
              </a:solidFill>
              <a:latin typeface="IBM Plex Sans" charset="0"/>
              <a:ea typeface="IBM Plex Sans" charset="0"/>
              <a:cs typeface="IBM Plex Sans" charset="0"/>
              <a:sym typeface="Calibri"/>
            </a:endParaRPr>
          </a:p>
          <a:p>
            <a:pPr marL="0" lvl="1" hangingPunct="0">
              <a:defRPr/>
            </a:pPr>
            <a:r>
              <a:rPr lang="en-US" sz="1200" kern="0" dirty="0">
                <a:solidFill>
                  <a:schemeClr val="bg1"/>
                </a:solidFill>
                <a:latin typeface="IBM Plex Sans" charset="0"/>
                <a:ea typeface="IBM Plex Sans" charset="0"/>
                <a:cs typeface="IBM Plex Sans" charset="0"/>
                <a:sym typeface="Calibri"/>
              </a:rPr>
              <a:t>Galera for MariaDB </a:t>
            </a:r>
            <a:r>
              <a:rPr lang="en-US" sz="1200" kern="0" baseline="30000" dirty="0">
                <a:solidFill>
                  <a:schemeClr val="bg1"/>
                </a:solidFill>
                <a:latin typeface="IBM Plex Sans" charset="0"/>
                <a:ea typeface="IBM Plex Sans" charset="0"/>
                <a:cs typeface="IBM Plex Sans" charset="0"/>
                <a:sym typeface="Calibri"/>
              </a:rPr>
              <a:t>(open source)</a:t>
            </a:r>
          </a:p>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lvl="0" hangingPunct="0">
              <a:defRPr/>
            </a:pPr>
            <a:r>
              <a:rPr lang="en-US" sz="1200" b="1" kern="0" dirty="0">
                <a:solidFill>
                  <a:schemeClr val="bg1"/>
                </a:solidFill>
                <a:latin typeface="IBM Plex Sans" charset="0"/>
                <a:ea typeface="IBM Plex Sans" charset="0"/>
                <a:cs typeface="IBM Plex Sans" charset="0"/>
                <a:sym typeface="Calibri"/>
              </a:rPr>
              <a:t>App Modernization Tooling</a:t>
            </a:r>
          </a:p>
          <a:p>
            <a:pPr marL="0" lvl="1" hangingPunct="0">
              <a:defRPr/>
            </a:pPr>
            <a:r>
              <a:rPr lang="en-US" sz="1200" kern="0" dirty="0">
                <a:solidFill>
                  <a:schemeClr val="bg1"/>
                </a:solidFill>
                <a:latin typeface="IBM Plex Sans" charset="0"/>
                <a:ea typeface="IBM Plex Sans" charset="0"/>
                <a:cs typeface="IBM Plex Sans" charset="0"/>
                <a:sym typeface="Calibri"/>
              </a:rPr>
              <a:t> IBM Transformation Advisor</a:t>
            </a:r>
          </a:p>
          <a:p>
            <a:pPr marL="0" marR="0" lvl="1" indent="0" algn="l" defTabSz="914400"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marL="0" lvl="1" hangingPunct="0">
              <a:defRPr/>
            </a:pPr>
            <a:r>
              <a:rPr lang="en-US" sz="1200" b="1" kern="0" dirty="0">
                <a:solidFill>
                  <a:schemeClr val="bg1"/>
                </a:solidFill>
                <a:latin typeface="IBM Plex Sans" charset="0"/>
                <a:ea typeface="IBM Plex Sans" charset="0"/>
                <a:cs typeface="IBM Plex Sans" charset="0"/>
                <a:sym typeface="Calibri"/>
              </a:rPr>
              <a:t>Multi-cloud Management</a:t>
            </a:r>
          </a:p>
          <a:p>
            <a:pPr marL="0" lvl="1" hangingPunct="0">
              <a:defRPr/>
            </a:pPr>
            <a:r>
              <a:rPr lang="en-US" sz="1200" kern="0" dirty="0">
                <a:solidFill>
                  <a:schemeClr val="bg1"/>
                </a:solidFill>
                <a:latin typeface="IBM Plex Sans" charset="0"/>
                <a:ea typeface="IBM Plex Sans" charset="0"/>
                <a:cs typeface="IBM Plex Sans" charset="0"/>
                <a:sym typeface="Calibri"/>
              </a:rPr>
              <a:t> IBM Cloud Automation Manager</a:t>
            </a:r>
            <a:endParaRPr kumimoji="0" lang="en-US" sz="12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a:p>
            <a:pPr marL="0" marR="0" lvl="1" indent="0" algn="l" defTabSz="914400"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bg1"/>
              </a:solidFill>
              <a:effectLst/>
              <a:uLnTx/>
              <a:uFillTx/>
              <a:latin typeface="IBM Plex Sans" charset="0"/>
              <a:ea typeface="IBM Plex Sans" charset="0"/>
              <a:cs typeface="IBM Plex Sans" charset="0"/>
              <a:sym typeface="Calibri"/>
            </a:endParaRPr>
          </a:p>
        </p:txBody>
      </p:sp>
      <p:sp>
        <p:nvSpPr>
          <p:cNvPr id="32" name="TextBox 31">
            <a:extLst>
              <a:ext uri="{FF2B5EF4-FFF2-40B4-BE49-F238E27FC236}">
                <a16:creationId xmlns:a16="http://schemas.microsoft.com/office/drawing/2014/main" xmlns="" id="{7FF400DF-410D-2346-AAAD-B99D367CD5B6}"/>
              </a:ext>
            </a:extLst>
          </p:cNvPr>
          <p:cNvSpPr txBox="1"/>
          <p:nvPr/>
        </p:nvSpPr>
        <p:spPr>
          <a:xfrm>
            <a:off x="6163717" y="918811"/>
            <a:ext cx="2810359" cy="3600986"/>
          </a:xfrm>
          <a:prstGeom prst="rect">
            <a:avLst/>
          </a:prstGeom>
          <a:noFill/>
        </p:spPr>
        <p:txBody>
          <a:bodyPr wrap="square" rtlCol="0">
            <a:spAutoFit/>
          </a:bodyPr>
          <a:lstStyle/>
          <a:p>
            <a:pPr lvl="0" hangingPunct="0">
              <a:defRPr/>
            </a:pPr>
            <a:r>
              <a:rPr lang="en-US" sz="1200" b="1" dirty="0">
                <a:solidFill>
                  <a:schemeClr val="bg1"/>
                </a:solidFill>
                <a:latin typeface="IBM Plex Sans" charset="0"/>
                <a:ea typeface="IBM Plex Sans" charset="0"/>
                <a:cs typeface="IBM Plex Sans" charset="0"/>
                <a:sym typeface="Calibri"/>
              </a:rPr>
              <a:t>Data Science and Business Analytics</a:t>
            </a:r>
          </a:p>
          <a:p>
            <a:pPr hangingPunct="0">
              <a:defRPr/>
            </a:pPr>
            <a:r>
              <a:rPr lang="en-US" sz="1200" dirty="0">
                <a:solidFill>
                  <a:schemeClr val="bg1"/>
                </a:solidFill>
                <a:latin typeface="IBM Plex Sans" charset="0"/>
                <a:ea typeface="IBM Plex Sans" charset="0"/>
                <a:cs typeface="IBM Plex Sans" charset="0"/>
                <a:sym typeface="Calibri"/>
              </a:rPr>
              <a:t>IBM Data Science Experience Developer Edition</a:t>
            </a:r>
          </a:p>
          <a:p>
            <a:pPr hangingPunct="0">
              <a:defRPr/>
            </a:pPr>
            <a:r>
              <a:rPr lang="en-US" sz="1200" dirty="0">
                <a:solidFill>
                  <a:schemeClr val="bg1"/>
                </a:solidFill>
                <a:latin typeface="IBM Plex Sans" charset="0"/>
                <a:ea typeface="IBM Plex Sans" charset="0"/>
                <a:cs typeface="IBM Plex Sans" charset="0"/>
                <a:sym typeface="Calibri"/>
              </a:rPr>
              <a:t>IBM Data Science Experience Local</a:t>
            </a:r>
            <a:endParaRPr lang="en-US" sz="1200" b="1" dirty="0">
              <a:solidFill>
                <a:schemeClr val="bg1"/>
              </a:solidFill>
              <a:latin typeface="IBM Plex Sans" charset="0"/>
              <a:ea typeface="IBM Plex Sans" charset="0"/>
              <a:cs typeface="IBM Plex Sans" charset="0"/>
              <a:sym typeface="Calibri"/>
            </a:endParaRPr>
          </a:p>
          <a:p>
            <a:pPr hangingPunct="0">
              <a:defRPr/>
            </a:pPr>
            <a:endParaRPr lang="en-US" sz="1200" b="1" dirty="0">
              <a:solidFill>
                <a:schemeClr val="bg1"/>
              </a:solidFill>
              <a:latin typeface="IBM Plex Sans" charset="0"/>
              <a:ea typeface="IBM Plex Sans" charset="0"/>
              <a:cs typeface="IBM Plex Sans" charset="0"/>
              <a:sym typeface="Calibri"/>
            </a:endParaRPr>
          </a:p>
          <a:p>
            <a:pPr hangingPunct="0">
              <a:defRPr/>
            </a:pPr>
            <a:r>
              <a:rPr lang="en-US" sz="1200" b="1" dirty="0">
                <a:solidFill>
                  <a:schemeClr val="bg1"/>
                </a:solidFill>
                <a:latin typeface="IBM Plex Sans" charset="0"/>
                <a:ea typeface="IBM Plex Sans" charset="0"/>
                <a:cs typeface="IBM Plex Sans" charset="0"/>
                <a:sym typeface="Calibri"/>
              </a:rPr>
              <a:t>Data Governance and Integration</a:t>
            </a:r>
          </a:p>
          <a:p>
            <a:pPr hangingPunct="0">
              <a:defRPr/>
            </a:pPr>
            <a:r>
              <a:rPr lang="en-US" sz="1200" dirty="0">
                <a:solidFill>
                  <a:schemeClr val="bg1"/>
                </a:solidFill>
                <a:latin typeface="IBM Plex Sans" charset="0"/>
                <a:ea typeface="IBM Plex Sans" charset="0"/>
                <a:cs typeface="IBM Plex Sans" charset="0"/>
                <a:sym typeface="Calibri"/>
              </a:rPr>
              <a:t>IBM InfoSphere Information Server for Evaluation </a:t>
            </a:r>
          </a:p>
          <a:p>
            <a:pPr hangingPunct="0">
              <a:defRPr/>
            </a:pPr>
            <a:endParaRPr lang="en-US" sz="1200" b="1" dirty="0">
              <a:solidFill>
                <a:schemeClr val="bg1"/>
              </a:solidFill>
              <a:latin typeface="IBM Plex Sans" charset="0"/>
              <a:ea typeface="IBM Plex Sans" charset="0"/>
              <a:cs typeface="IBM Plex Sans" charset="0"/>
              <a:sym typeface="Calibri"/>
            </a:endParaRPr>
          </a:p>
          <a:p>
            <a:pPr hangingPunct="0">
              <a:defRPr/>
            </a:pPr>
            <a:r>
              <a:rPr lang="en-US" sz="1200" b="1" dirty="0">
                <a:solidFill>
                  <a:schemeClr val="bg1"/>
                </a:solidFill>
                <a:latin typeface="IBM Plex Sans" charset="0"/>
                <a:ea typeface="IBM Plex Sans" charset="0"/>
                <a:cs typeface="IBM Plex Sans" charset="0"/>
                <a:sym typeface="Calibri"/>
              </a:rPr>
              <a:t>Mobile</a:t>
            </a:r>
          </a:p>
          <a:p>
            <a:pPr hangingPunct="0">
              <a:defRPr/>
            </a:pPr>
            <a:r>
              <a:rPr lang="en-US" sz="1200" dirty="0">
                <a:solidFill>
                  <a:schemeClr val="bg1"/>
                </a:solidFill>
                <a:latin typeface="IBM Plex Sans" charset="0"/>
                <a:ea typeface="IBM Plex Sans" charset="0"/>
                <a:cs typeface="IBM Plex Sans" charset="0"/>
                <a:sym typeface="Calibri"/>
              </a:rPr>
              <a:t>IBM Mobile Foundation</a:t>
            </a:r>
            <a:endParaRPr lang="en-US" sz="1200" b="1" dirty="0">
              <a:solidFill>
                <a:schemeClr val="bg1"/>
              </a:solidFill>
              <a:latin typeface="IBM Plex Sans" charset="0"/>
              <a:ea typeface="IBM Plex Sans" charset="0"/>
              <a:cs typeface="IBM Plex Sans" charset="0"/>
              <a:sym typeface="Calibri"/>
            </a:endParaRPr>
          </a:p>
          <a:p>
            <a:pPr hangingPunct="0">
              <a:defRPr/>
            </a:pPr>
            <a:endParaRPr lang="en-US" sz="1200" dirty="0">
              <a:solidFill>
                <a:schemeClr val="bg1"/>
              </a:solidFill>
              <a:latin typeface="IBM Plex Sans" charset="0"/>
              <a:ea typeface="IBM Plex Sans" charset="0"/>
              <a:cs typeface="IBM Plex Sans" charset="0"/>
              <a:sym typeface="Calibri"/>
            </a:endParaRPr>
          </a:p>
          <a:p>
            <a:pPr hangingPunct="0">
              <a:defRPr/>
            </a:pPr>
            <a:r>
              <a:rPr lang="en-US" sz="1200" b="1" dirty="0">
                <a:solidFill>
                  <a:schemeClr val="bg1"/>
                </a:solidFill>
                <a:latin typeface="IBM Plex Sans" charset="0"/>
                <a:ea typeface="IBM Plex Sans" charset="0"/>
                <a:cs typeface="IBM Plex Sans" charset="0"/>
                <a:sym typeface="Calibri"/>
              </a:rPr>
              <a:t>Network Analysis Tooling</a:t>
            </a:r>
          </a:p>
          <a:p>
            <a:pPr hangingPunct="0">
              <a:defRPr/>
            </a:pPr>
            <a:r>
              <a:rPr lang="en-US" sz="1200" b="1" dirty="0">
                <a:solidFill>
                  <a:schemeClr val="bg1"/>
                </a:solidFill>
                <a:latin typeface="IBM Plex Sans" charset="0"/>
                <a:ea typeface="IBM Plex Sans" charset="0"/>
                <a:cs typeface="IBM Plex Sans" charset="0"/>
                <a:sym typeface="Calibri"/>
              </a:rPr>
              <a:t> </a:t>
            </a:r>
            <a:r>
              <a:rPr lang="en-US" sz="1200" dirty="0">
                <a:solidFill>
                  <a:schemeClr val="bg1"/>
                </a:solidFill>
                <a:latin typeface="IBM Plex Sans" charset="0"/>
                <a:ea typeface="IBM Plex Sans" charset="0"/>
                <a:cs typeface="IBM Plex Sans" charset="0"/>
                <a:sym typeface="Calibri"/>
              </a:rPr>
              <a:t>Skydive </a:t>
            </a:r>
            <a:r>
              <a:rPr lang="en-US" sz="1200" baseline="30000" dirty="0">
                <a:solidFill>
                  <a:schemeClr val="bg1"/>
                </a:solidFill>
                <a:latin typeface="IBM Plex Sans" charset="0"/>
                <a:ea typeface="IBM Plex Sans" charset="0"/>
                <a:cs typeface="IBM Plex Sans" charset="0"/>
                <a:sym typeface="Calibri"/>
              </a:rPr>
              <a:t>(open source)</a:t>
            </a:r>
            <a:endParaRPr lang="en-US" sz="1200" dirty="0">
              <a:solidFill>
                <a:schemeClr val="bg1"/>
              </a:solidFill>
              <a:latin typeface="IBM Plex Sans" charset="0"/>
              <a:ea typeface="IBM Plex Sans" charset="0"/>
              <a:cs typeface="IBM Plex Sans" charset="0"/>
              <a:sym typeface="Calibri"/>
            </a:endParaRPr>
          </a:p>
          <a:p>
            <a:pPr lvl="1" algn="l" rtl="0" hangingPunct="0">
              <a:defRPr/>
            </a:pPr>
            <a:endParaRPr lang="en-US" sz="1200" dirty="0">
              <a:solidFill>
                <a:schemeClr val="bg1"/>
              </a:solidFill>
              <a:latin typeface="IBM Plex Sans" charset="0"/>
              <a:ea typeface="IBM Plex Sans" charset="0"/>
              <a:cs typeface="IBM Plex Sans" charset="0"/>
              <a:sym typeface="Calibri"/>
            </a:endParaRPr>
          </a:p>
          <a:p>
            <a:pPr algn="l" rtl="0" hangingPunct="0">
              <a:defRPr/>
            </a:pPr>
            <a:r>
              <a:rPr lang="en-US" sz="1200" b="1" dirty="0">
                <a:solidFill>
                  <a:schemeClr val="bg1"/>
                </a:solidFill>
                <a:latin typeface="IBM Plex Sans" charset="0"/>
                <a:ea typeface="IBM Plex Sans" charset="0"/>
                <a:cs typeface="IBM Plex Sans" charset="0"/>
                <a:sym typeface="Calibri"/>
              </a:rPr>
              <a:t>HPC / HPDA</a:t>
            </a:r>
          </a:p>
          <a:p>
            <a:pPr hangingPunct="0">
              <a:defRPr/>
            </a:pPr>
            <a:r>
              <a:rPr lang="en-US" sz="1200" dirty="0">
                <a:solidFill>
                  <a:schemeClr val="bg1"/>
                </a:solidFill>
                <a:latin typeface="IBM Plex Sans" charset="0"/>
                <a:ea typeface="IBM Plex Sans" charset="0"/>
                <a:cs typeface="IBM Plex Sans" charset="0"/>
                <a:sym typeface="Calibri"/>
              </a:rPr>
              <a:t>IBM Spectrum LSF Community Edition</a:t>
            </a:r>
          </a:p>
          <a:p>
            <a:pPr hangingPunct="0">
              <a:defRPr/>
            </a:pPr>
            <a:r>
              <a:rPr lang="en-US" sz="1200" dirty="0">
                <a:solidFill>
                  <a:schemeClr val="bg1"/>
                </a:solidFill>
                <a:latin typeface="IBM Plex Sans" charset="0"/>
                <a:ea typeface="IBM Plex Sans" charset="0"/>
                <a:cs typeface="IBM Plex Sans" charset="0"/>
                <a:sym typeface="Calibri"/>
              </a:rPr>
              <a:t>IBM Spectrum Symphony Community Ed.</a:t>
            </a:r>
          </a:p>
        </p:txBody>
      </p:sp>
    </p:spTree>
    <p:extLst>
      <p:ext uri="{BB962C8B-B14F-4D97-AF65-F5344CB8AC3E}">
        <p14:creationId xmlns:p14="http://schemas.microsoft.com/office/powerpoint/2010/main" val="2573395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Cloud Private Editions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19</a:t>
            </a:fld>
            <a:endParaRPr lang="en-US" dirty="0">
              <a:solidFill>
                <a:srgbClr val="000000"/>
              </a:solidFill>
            </a:endParaRPr>
          </a:p>
        </p:txBody>
      </p:sp>
      <p:sp>
        <p:nvSpPr>
          <p:cNvPr id="10" name="Footer Placeholder 9"/>
          <p:cNvSpPr>
            <a:spLocks noGrp="1"/>
          </p:cNvSpPr>
          <p:nvPr>
            <p:ph type="ftr" sz="quarter" idx="11"/>
          </p:nvPr>
        </p:nvSpPr>
        <p:spPr/>
        <p:txBody>
          <a:bodyPr/>
          <a:lstStyle/>
          <a:p>
            <a:r>
              <a:rPr lang="de-DE" dirty="0">
                <a:solidFill>
                  <a:srgbClr val="000000"/>
                </a:solidFill>
              </a:rPr>
              <a:t>Think 2018 / DOC ID / </a:t>
            </a:r>
            <a:r>
              <a:rPr lang="de-DE" dirty="0" err="1">
                <a:solidFill>
                  <a:srgbClr val="000000"/>
                </a:solidFill>
              </a:rPr>
              <a:t>Month</a:t>
            </a:r>
            <a:r>
              <a:rPr lang="de-DE" dirty="0">
                <a:solidFill>
                  <a:srgbClr val="000000"/>
                </a:solidFill>
              </a:rPr>
              <a:t> XX, 2018 / © 2018 IBM Corporation</a:t>
            </a:r>
            <a:endParaRPr lang="en-US" dirty="0">
              <a:solidFill>
                <a:srgbClr val="000000"/>
              </a:solidFill>
            </a:endParaRPr>
          </a:p>
        </p:txBody>
      </p:sp>
      <p:sp>
        <p:nvSpPr>
          <p:cNvPr id="20"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pPr/>
              <a:t>19</a:t>
            </a:fld>
            <a:endParaRPr lang="en-US" dirty="0"/>
          </a:p>
        </p:txBody>
      </p:sp>
      <p:sp>
        <p:nvSpPr>
          <p:cNvPr id="22" name="Slide Number Placeholder 1"/>
          <p:cNvSpPr txBox="1">
            <a:spLocks/>
          </p:cNvSpPr>
          <p:nvPr/>
        </p:nvSpPr>
        <p:spPr>
          <a:xfrm>
            <a:off x="6858000" y="4826480"/>
            <a:ext cx="20574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0BE6F14-FF48-0F4F-A8AA-2E3F25371E4A}" type="slidenum">
              <a:rPr lang="en-US" smtClean="0">
                <a:solidFill>
                  <a:schemeClr val="tx1"/>
                </a:solidFill>
              </a:rPr>
              <a:pPr/>
              <a:t>19</a:t>
            </a:fld>
            <a:endParaRPr lang="en-US" dirty="0">
              <a:solidFill>
                <a:schemeClr val="tx1"/>
              </a:solidFill>
            </a:endParaRPr>
          </a:p>
        </p:txBody>
      </p:sp>
      <p:sp>
        <p:nvSpPr>
          <p:cNvPr id="23" name="TextBox 22"/>
          <p:cNvSpPr txBox="1"/>
          <p:nvPr/>
        </p:nvSpPr>
        <p:spPr>
          <a:xfrm>
            <a:off x="868316" y="1054534"/>
            <a:ext cx="1454244" cy="369332"/>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sym typeface="Calibri"/>
              </a:rPr>
              <a:t>Community</a:t>
            </a:r>
            <a:endParaRPr kumimoji="0" lang="en-US" sz="2000" b="1" i="0" u="none" strike="noStrike" kern="0" cap="none" spc="0" normalizeH="0" baseline="0" noProof="0" dirty="0">
              <a:ln>
                <a:noFill/>
              </a:ln>
              <a:solidFill>
                <a:srgbClr val="000000"/>
              </a:solidFill>
              <a:effectLst/>
              <a:uLnTx/>
              <a:uFillTx/>
              <a:sym typeface="Calibri"/>
            </a:endParaRPr>
          </a:p>
        </p:txBody>
      </p:sp>
      <p:sp>
        <p:nvSpPr>
          <p:cNvPr id="24" name="Rounded Rectangle 23"/>
          <p:cNvSpPr/>
          <p:nvPr/>
        </p:nvSpPr>
        <p:spPr>
          <a:xfrm>
            <a:off x="159360" y="912623"/>
            <a:ext cx="2862450" cy="3890874"/>
          </a:xfrm>
          <a:prstGeom prst="roundRect">
            <a:avLst>
              <a:gd name="adj" fmla="val 4423"/>
            </a:avLst>
          </a:prstGeom>
          <a:solidFill>
            <a:schemeClr val="bg2">
              <a:lumMod val="95000"/>
            </a:schemeClr>
          </a:solidFill>
          <a:ln w="25400" cap="flat" cmpd="sng" algn="ctr">
            <a:solidFill>
              <a:schemeClr val="bg1"/>
            </a:solidFill>
            <a:prstDash val="sysDot"/>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dirty="0">
              <a:ln>
                <a:noFill/>
              </a:ln>
              <a:solidFill>
                <a:srgbClr val="FFFFFF"/>
              </a:solidFill>
              <a:effectLst/>
              <a:uLnTx/>
              <a:uFillTx/>
              <a:sym typeface="Calibri"/>
            </a:endParaRPr>
          </a:p>
        </p:txBody>
      </p:sp>
      <p:sp>
        <p:nvSpPr>
          <p:cNvPr id="25" name="Rectangle 24"/>
          <p:cNvSpPr/>
          <p:nvPr/>
        </p:nvSpPr>
        <p:spPr>
          <a:xfrm>
            <a:off x="274538" y="1484385"/>
            <a:ext cx="2632093" cy="1046440"/>
          </a:xfrm>
          <a:prstGeom prst="rect">
            <a:avLst/>
          </a:prstGeom>
          <a:solidFill>
            <a:schemeClr val="accent1"/>
          </a:solidFill>
          <a:ln w="25400" cap="flat">
            <a:solidFill>
              <a:schemeClr val="accent1"/>
            </a:solidFill>
            <a:prstDash val="solid"/>
            <a:round/>
          </a:ln>
          <a:effectLst/>
          <a:sp3d/>
        </p:spPr>
        <p:txBody>
          <a:bodyPr rot="0" spcFirstLastPara="1" vertOverflow="overflow" horzOverflow="overflow" vert="horz" wrap="square" lIns="91440" tIns="91440" rIns="34289" bIns="91440" numCol="1" spcCol="38100" rtlCol="0" anchor="ctr">
            <a:spAutoFit/>
          </a:bodyPr>
          <a:lstStyle/>
          <a:p>
            <a:pPr lvl="0" defTabSz="457182">
              <a:defRPr/>
            </a:pPr>
            <a:r>
              <a:rPr lang="en-US" sz="1400" b="1" kern="0" dirty="0">
                <a:solidFill>
                  <a:schemeClr val="bg2"/>
                </a:solidFill>
                <a:sym typeface="Calibri"/>
              </a:rPr>
              <a:t>Platform </a:t>
            </a:r>
            <a:endParaRPr lang="en-US" sz="1400" b="1" kern="0" dirty="0">
              <a:solidFill>
                <a:schemeClr val="bg2"/>
              </a:solidFill>
              <a:ea typeface="Helvetica" charset="0"/>
              <a:cs typeface="Helvetica" charset="0"/>
              <a:sym typeface="Calibri"/>
            </a:endParaRP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Kubernetes (+ Helm)</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Core services </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Content catalog</a:t>
            </a:r>
          </a:p>
        </p:txBody>
      </p:sp>
      <p:sp>
        <p:nvSpPr>
          <p:cNvPr id="26" name="Rectangle 25"/>
          <p:cNvSpPr/>
          <p:nvPr/>
        </p:nvSpPr>
        <p:spPr>
          <a:xfrm>
            <a:off x="644548" y="3092852"/>
            <a:ext cx="1856402" cy="584775"/>
          </a:xfrm>
          <a:prstGeom prst="rect">
            <a:avLst/>
          </a:prstGeom>
          <a:ln>
            <a:solidFill>
              <a:srgbClr val="B8AEAE"/>
            </a:solidFill>
          </a:ln>
        </p:spPr>
        <p:txBody>
          <a:bodyPr wrap="square">
            <a:spAutoFit/>
          </a:bodyPr>
          <a:lstStyle/>
          <a:p>
            <a:pPr marL="0" marR="0" lvl="0" indent="0" algn="ctr" defTabSz="457182"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ea typeface="Calibri"/>
                <a:cs typeface="Calibri"/>
                <a:sym typeface="Calibri"/>
              </a:rPr>
              <a:t>Freely Available in Docker Hub</a:t>
            </a:r>
          </a:p>
        </p:txBody>
      </p:sp>
      <p:sp>
        <p:nvSpPr>
          <p:cNvPr id="41" name="Rounded Rectangle 40"/>
          <p:cNvSpPr/>
          <p:nvPr/>
        </p:nvSpPr>
        <p:spPr>
          <a:xfrm>
            <a:off x="3174811" y="912623"/>
            <a:ext cx="2862450" cy="3890874"/>
          </a:xfrm>
          <a:prstGeom prst="roundRect">
            <a:avLst>
              <a:gd name="adj" fmla="val 4423"/>
            </a:avLst>
          </a:prstGeom>
          <a:solidFill>
            <a:schemeClr val="bg2">
              <a:lumMod val="95000"/>
            </a:schemeClr>
          </a:solidFill>
          <a:ln w="25400" cap="flat" cmpd="sng" algn="ctr">
            <a:solidFill>
              <a:schemeClr val="bg1"/>
            </a:solidFill>
            <a:prstDash val="sysDot"/>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dirty="0">
              <a:ln>
                <a:noFill/>
              </a:ln>
              <a:solidFill>
                <a:srgbClr val="FFFFFF"/>
              </a:solidFill>
              <a:effectLst/>
              <a:uLnTx/>
              <a:uFillTx/>
              <a:sym typeface="Calibri"/>
            </a:endParaRPr>
          </a:p>
        </p:txBody>
      </p:sp>
      <p:sp>
        <p:nvSpPr>
          <p:cNvPr id="42" name="Rounded Rectangle 41"/>
          <p:cNvSpPr/>
          <p:nvPr/>
        </p:nvSpPr>
        <p:spPr>
          <a:xfrm>
            <a:off x="6190262" y="912623"/>
            <a:ext cx="2862450" cy="3890874"/>
          </a:xfrm>
          <a:prstGeom prst="roundRect">
            <a:avLst>
              <a:gd name="adj" fmla="val 4423"/>
            </a:avLst>
          </a:prstGeom>
          <a:solidFill>
            <a:schemeClr val="bg2">
              <a:lumMod val="95000"/>
            </a:schemeClr>
          </a:solidFill>
          <a:ln w="25400" cap="flat" cmpd="sng" algn="ctr">
            <a:solidFill>
              <a:schemeClr val="bg1"/>
            </a:solidFill>
            <a:prstDash val="sysDot"/>
          </a:ln>
          <a:effectLst/>
        </p:spPr>
        <p:txBody>
          <a:bodyPr rtlCol="0" anchor="ctr"/>
          <a:lstStyle/>
          <a:p>
            <a:pPr marL="0" marR="0" lvl="0" indent="0" algn="ctr" defTabSz="457182" eaLnBrk="1" fontAlgn="auto" latinLnBrk="0" hangingPunct="1">
              <a:lnSpc>
                <a:spcPct val="100000"/>
              </a:lnSpc>
              <a:spcBef>
                <a:spcPts val="0"/>
              </a:spcBef>
              <a:spcAft>
                <a:spcPts val="0"/>
              </a:spcAft>
              <a:buClrTx/>
              <a:buSzTx/>
              <a:buFontTx/>
              <a:buNone/>
              <a:tabLst/>
              <a:defRPr/>
            </a:pPr>
            <a:endParaRPr kumimoji="0" lang="en-US" sz="2175" b="0" i="0" u="none" strike="noStrike" kern="0" cap="none" spc="0" normalizeH="0" baseline="0" noProof="0" dirty="0">
              <a:ln>
                <a:noFill/>
              </a:ln>
              <a:solidFill>
                <a:srgbClr val="FFFFFF"/>
              </a:solidFill>
              <a:effectLst/>
              <a:uLnTx/>
              <a:uFillTx/>
              <a:sym typeface="Calibri"/>
            </a:endParaRPr>
          </a:p>
        </p:txBody>
      </p:sp>
      <p:sp>
        <p:nvSpPr>
          <p:cNvPr id="43" name="TextBox 42"/>
          <p:cNvSpPr txBox="1"/>
          <p:nvPr/>
        </p:nvSpPr>
        <p:spPr>
          <a:xfrm>
            <a:off x="3805305" y="1052593"/>
            <a:ext cx="1595310" cy="369332"/>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sym typeface="Calibri"/>
              </a:rPr>
              <a:t>Cloud Native</a:t>
            </a:r>
            <a:endParaRPr kumimoji="0" lang="en-US" sz="2000" b="1" i="0" u="none" strike="noStrike" kern="0" cap="none" spc="0" normalizeH="0" baseline="0" noProof="0" dirty="0">
              <a:ln>
                <a:noFill/>
              </a:ln>
              <a:solidFill>
                <a:srgbClr val="000000"/>
              </a:solidFill>
              <a:effectLst/>
              <a:uLnTx/>
              <a:uFillTx/>
              <a:sym typeface="Calibri"/>
            </a:endParaRPr>
          </a:p>
        </p:txBody>
      </p:sp>
      <p:sp>
        <p:nvSpPr>
          <p:cNvPr id="44" name="TextBox 43"/>
          <p:cNvSpPr txBox="1"/>
          <p:nvPr/>
        </p:nvSpPr>
        <p:spPr>
          <a:xfrm>
            <a:off x="6940333" y="1052566"/>
            <a:ext cx="1326004" cy="369332"/>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sym typeface="Calibri"/>
              </a:rPr>
              <a:t>Enterprise</a:t>
            </a:r>
            <a:endParaRPr kumimoji="0" lang="en-US" sz="2000" b="1" i="0" u="none" strike="noStrike" kern="0" cap="none" spc="0" normalizeH="0" baseline="0" noProof="0" dirty="0">
              <a:ln>
                <a:noFill/>
              </a:ln>
              <a:solidFill>
                <a:srgbClr val="000000"/>
              </a:solidFill>
              <a:effectLst/>
              <a:uLnTx/>
              <a:uFillTx/>
              <a:sym typeface="Calibri"/>
            </a:endParaRPr>
          </a:p>
        </p:txBody>
      </p:sp>
      <p:sp>
        <p:nvSpPr>
          <p:cNvPr id="45" name="Rectangle 44"/>
          <p:cNvSpPr/>
          <p:nvPr/>
        </p:nvSpPr>
        <p:spPr>
          <a:xfrm>
            <a:off x="3304479" y="3139989"/>
            <a:ext cx="2642891" cy="1261884"/>
          </a:xfrm>
          <a:prstGeom prst="rect">
            <a:avLst/>
          </a:prstGeom>
          <a:solidFill>
            <a:schemeClr val="accent3"/>
          </a:solidFill>
          <a:ln w="25400" cap="flat">
            <a:solidFill>
              <a:schemeClr val="accent3"/>
            </a:solidFill>
            <a:prstDash val="solid"/>
            <a:round/>
          </a:ln>
          <a:effectLst/>
          <a:sp3d/>
        </p:spPr>
        <p:txBody>
          <a:bodyPr rot="0" spcFirstLastPara="1" vertOverflow="overflow" horzOverflow="overflow" vert="horz" wrap="square" lIns="91440" tIns="91440" rIns="34289" bIns="91440" numCol="1" spcCol="38100" rtlCol="0" anchor="ctr">
            <a:spAutoFit/>
          </a:bodyPr>
          <a:lstStyle/>
          <a:p>
            <a:pPr lvl="0" defTabSz="457182">
              <a:defRPr/>
            </a:pPr>
            <a:r>
              <a:rPr lang="en-US" sz="1400" b="1" kern="0" dirty="0">
                <a:solidFill>
                  <a:schemeClr val="bg2"/>
                </a:solidFill>
                <a:sym typeface="Calibri"/>
              </a:rPr>
              <a:t>IBM Enterprise Software </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Microservice Builder</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WebSphere Liberty</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IBM SDK for node.js</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Cloud Automation Manager</a:t>
            </a:r>
          </a:p>
        </p:txBody>
      </p:sp>
      <p:sp>
        <p:nvSpPr>
          <p:cNvPr id="46" name="Rectangle 45"/>
          <p:cNvSpPr/>
          <p:nvPr/>
        </p:nvSpPr>
        <p:spPr>
          <a:xfrm>
            <a:off x="3304479" y="2641814"/>
            <a:ext cx="2632093" cy="400110"/>
          </a:xfrm>
          <a:prstGeom prst="rect">
            <a:avLst/>
          </a:prstGeom>
          <a:solidFill>
            <a:schemeClr val="accent2"/>
          </a:solidFill>
          <a:ln w="25400" cap="flat">
            <a:solidFill>
              <a:schemeClr val="accent2"/>
            </a:solidFill>
            <a:prstDash val="solid"/>
            <a:round/>
          </a:ln>
          <a:effectLst/>
          <a:sp3d/>
        </p:spPr>
        <p:txBody>
          <a:bodyPr rot="0" spcFirstLastPara="1" vertOverflow="overflow" horzOverflow="overflow" vert="horz" wrap="square" lIns="91440" tIns="91440" rIns="34289" bIns="91440"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lang="en-US" sz="1400" b="1" kern="0" dirty="0">
                <a:solidFill>
                  <a:schemeClr val="bg2"/>
                </a:solidFill>
                <a:ea typeface="Calibri"/>
                <a:cs typeface="Calibri"/>
                <a:sym typeface="Calibri"/>
              </a:rPr>
              <a:t>Cloud Foundry (Optional)</a:t>
            </a:r>
            <a:endParaRPr kumimoji="0" lang="en-US" sz="1400" b="1" i="0" u="none" strike="noStrike" kern="0" cap="none" spc="0" normalizeH="0" baseline="0" noProof="0" dirty="0">
              <a:ln>
                <a:noFill/>
              </a:ln>
              <a:solidFill>
                <a:schemeClr val="bg2"/>
              </a:solidFill>
              <a:effectLst/>
              <a:uLnTx/>
              <a:uFillTx/>
              <a:ea typeface="Calibri"/>
              <a:cs typeface="Calibri"/>
              <a:sym typeface="Calibri"/>
            </a:endParaRPr>
          </a:p>
        </p:txBody>
      </p:sp>
      <p:sp>
        <p:nvSpPr>
          <p:cNvPr id="47" name="Rectangle 46"/>
          <p:cNvSpPr/>
          <p:nvPr/>
        </p:nvSpPr>
        <p:spPr>
          <a:xfrm>
            <a:off x="3304479" y="1497309"/>
            <a:ext cx="2632093" cy="1046440"/>
          </a:xfrm>
          <a:prstGeom prst="rect">
            <a:avLst/>
          </a:prstGeom>
          <a:solidFill>
            <a:schemeClr val="accent1"/>
          </a:solidFill>
          <a:ln w="25400" cap="flat">
            <a:solidFill>
              <a:schemeClr val="accent1"/>
            </a:solidFill>
            <a:prstDash val="solid"/>
            <a:round/>
          </a:ln>
          <a:effectLst/>
          <a:sp3d/>
        </p:spPr>
        <p:txBody>
          <a:bodyPr rot="0" spcFirstLastPara="1" vertOverflow="overflow" horzOverflow="overflow" vert="horz" wrap="square" lIns="91440" tIns="91440" rIns="34289" bIns="91440" numCol="1" spcCol="38100" rtlCol="0" anchor="ctr">
            <a:spAutoFit/>
          </a:bodyPr>
          <a:lstStyle/>
          <a:p>
            <a:pPr lvl="0" defTabSz="457182">
              <a:defRPr/>
            </a:pPr>
            <a:r>
              <a:rPr lang="en-US" sz="1400" b="1" kern="0" dirty="0">
                <a:solidFill>
                  <a:schemeClr val="bg2"/>
                </a:solidFill>
                <a:sym typeface="Calibri"/>
              </a:rPr>
              <a:t>Platform </a:t>
            </a:r>
            <a:endParaRPr lang="en-US" sz="1400" b="1" kern="0" dirty="0">
              <a:solidFill>
                <a:schemeClr val="bg2"/>
              </a:solidFill>
              <a:ea typeface="Helvetica" charset="0"/>
              <a:cs typeface="Helvetica" charset="0"/>
              <a:sym typeface="Calibri"/>
            </a:endParaRP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Kubernetes (+ Helm)</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Core services </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Content catalog (Containers)</a:t>
            </a:r>
          </a:p>
        </p:txBody>
      </p:sp>
      <p:sp>
        <p:nvSpPr>
          <p:cNvPr id="48" name="Rectangle 47"/>
          <p:cNvSpPr/>
          <p:nvPr/>
        </p:nvSpPr>
        <p:spPr>
          <a:xfrm>
            <a:off x="6305440" y="1497309"/>
            <a:ext cx="2632093" cy="1046440"/>
          </a:xfrm>
          <a:prstGeom prst="rect">
            <a:avLst/>
          </a:prstGeom>
          <a:solidFill>
            <a:schemeClr val="accent1"/>
          </a:solidFill>
          <a:ln w="25400" cap="flat">
            <a:solidFill>
              <a:schemeClr val="accent1"/>
            </a:solidFill>
            <a:prstDash val="solid"/>
            <a:round/>
          </a:ln>
          <a:effectLst/>
          <a:sp3d/>
        </p:spPr>
        <p:txBody>
          <a:bodyPr rot="0" spcFirstLastPara="1" vertOverflow="overflow" horzOverflow="overflow" vert="horz" wrap="square" lIns="91440" tIns="91440" rIns="34289" bIns="91440" numCol="1" spcCol="38100" rtlCol="0" anchor="ctr">
            <a:spAutoFit/>
          </a:bodyPr>
          <a:lstStyle/>
          <a:p>
            <a:pPr lvl="0" defTabSz="457182">
              <a:defRPr/>
            </a:pPr>
            <a:r>
              <a:rPr lang="en-US" sz="1400" b="1" kern="0" dirty="0">
                <a:solidFill>
                  <a:schemeClr val="bg2"/>
                </a:solidFill>
                <a:sym typeface="Calibri"/>
              </a:rPr>
              <a:t>Platform </a:t>
            </a:r>
            <a:endParaRPr lang="en-US" sz="1400" b="1" kern="0" dirty="0">
              <a:solidFill>
                <a:schemeClr val="bg2"/>
              </a:solidFill>
              <a:ea typeface="Helvetica" charset="0"/>
              <a:cs typeface="Helvetica" charset="0"/>
              <a:sym typeface="Calibri"/>
            </a:endParaRP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Kubernetes (+Helm)</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Core services </a:t>
            </a:r>
          </a:p>
          <a:p>
            <a:pPr marL="128588" lvl="0" indent="-128588" defTabSz="457182">
              <a:buFont typeface="Arial" charset="0"/>
              <a:buChar char="•"/>
              <a:defRPr/>
            </a:pPr>
            <a:r>
              <a:rPr lang="en-US" sz="1400" kern="0" dirty="0">
                <a:solidFill>
                  <a:schemeClr val="bg2"/>
                </a:solidFill>
                <a:ea typeface="Helvetica" charset="0"/>
                <a:cs typeface="Helvetica" charset="0"/>
                <a:sym typeface="Calibri"/>
              </a:rPr>
              <a:t>Content catalog (Containers)</a:t>
            </a:r>
          </a:p>
        </p:txBody>
      </p:sp>
      <p:sp>
        <p:nvSpPr>
          <p:cNvPr id="49" name="Rectangle 48"/>
          <p:cNvSpPr/>
          <p:nvPr/>
        </p:nvSpPr>
        <p:spPr>
          <a:xfrm>
            <a:off x="6305440" y="2641814"/>
            <a:ext cx="2632093" cy="400110"/>
          </a:xfrm>
          <a:prstGeom prst="rect">
            <a:avLst/>
          </a:prstGeom>
          <a:solidFill>
            <a:schemeClr val="accent2"/>
          </a:solidFill>
          <a:ln w="25400" cap="flat">
            <a:solidFill>
              <a:schemeClr val="accent2"/>
            </a:solidFill>
            <a:prstDash val="solid"/>
            <a:round/>
          </a:ln>
          <a:effectLst/>
          <a:sp3d/>
        </p:spPr>
        <p:txBody>
          <a:bodyPr rot="0" spcFirstLastPara="1" vertOverflow="overflow" horzOverflow="overflow" vert="horz" wrap="square" lIns="91440" tIns="91440" rIns="34289" bIns="91440" numCol="1" spcCol="38100" rtlCol="0" anchor="ctr">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lang="en-US" sz="1400" b="1" kern="0" dirty="0">
                <a:solidFill>
                  <a:schemeClr val="bg2"/>
                </a:solidFill>
                <a:ea typeface="Calibri"/>
                <a:cs typeface="Calibri"/>
                <a:sym typeface="Calibri"/>
              </a:rPr>
              <a:t>Cloud Foundry (Optional</a:t>
            </a:r>
            <a:r>
              <a:rPr lang="en-US" sz="1400" kern="0" dirty="0">
                <a:solidFill>
                  <a:schemeClr val="bg2"/>
                </a:solidFill>
                <a:ea typeface="Calibri"/>
                <a:cs typeface="Calibri"/>
                <a:sym typeface="Calibri"/>
              </a:rPr>
              <a:t>)</a:t>
            </a:r>
            <a:endParaRPr kumimoji="0" lang="en-US" sz="1400" b="0" i="0" u="none" strike="noStrike" kern="0" cap="none" spc="0" normalizeH="0" baseline="0" noProof="0" dirty="0">
              <a:ln>
                <a:noFill/>
              </a:ln>
              <a:solidFill>
                <a:schemeClr val="bg2"/>
              </a:solidFill>
              <a:effectLst/>
              <a:uLnTx/>
              <a:uFillTx/>
              <a:ea typeface="Calibri"/>
              <a:cs typeface="Calibri"/>
              <a:sym typeface="Calibri"/>
            </a:endParaRPr>
          </a:p>
        </p:txBody>
      </p:sp>
      <p:sp>
        <p:nvSpPr>
          <p:cNvPr id="50" name="Rectangle 49"/>
          <p:cNvSpPr/>
          <p:nvPr/>
        </p:nvSpPr>
        <p:spPr>
          <a:xfrm>
            <a:off x="6294642" y="3139989"/>
            <a:ext cx="2642891" cy="1261884"/>
          </a:xfrm>
          <a:prstGeom prst="rect">
            <a:avLst/>
          </a:prstGeom>
          <a:solidFill>
            <a:schemeClr val="accent3"/>
          </a:solidFill>
          <a:ln w="25400" cap="flat">
            <a:solidFill>
              <a:schemeClr val="accent3"/>
            </a:solidFill>
            <a:prstDash val="solid"/>
            <a:round/>
          </a:ln>
          <a:effectLst/>
          <a:sp3d/>
        </p:spPr>
        <p:txBody>
          <a:bodyPr rot="0" spcFirstLastPara="1" vertOverflow="overflow" horzOverflow="overflow" vert="horz" wrap="square" lIns="91440" tIns="91440" rIns="34289" bIns="91440" numCol="1" spcCol="38100" rtlCol="0" anchor="ctr">
            <a:spAutoFit/>
          </a:bodyPr>
          <a:lstStyle/>
          <a:p>
            <a:pPr lvl="0" defTabSz="457182">
              <a:defRPr/>
            </a:pPr>
            <a:r>
              <a:rPr lang="en-US" sz="1400" b="1" kern="0" dirty="0">
                <a:solidFill>
                  <a:schemeClr val="bg2"/>
                </a:solidFill>
                <a:sym typeface="Calibri"/>
              </a:rPr>
              <a:t>IBM Enterprise Software </a:t>
            </a:r>
          </a:p>
          <a:p>
            <a:pPr lvl="0" defTabSz="457182">
              <a:defRPr/>
            </a:pPr>
            <a:r>
              <a:rPr lang="en-US" sz="1400" kern="0" dirty="0">
                <a:solidFill>
                  <a:schemeClr val="bg2"/>
                </a:solidFill>
                <a:ea typeface="Helvetica" charset="0"/>
                <a:cs typeface="Helvetica" charset="0"/>
                <a:sym typeface="Calibri"/>
              </a:rPr>
              <a:t>Cloud Native Edition, plus:</a:t>
            </a:r>
          </a:p>
          <a:p>
            <a:pPr marL="214313" lvl="0" indent="-214313" defTabSz="457182">
              <a:buFont typeface=".AppleSystemUIFont" charset="-120"/>
              <a:buChar char="+"/>
              <a:defRPr/>
            </a:pPr>
            <a:r>
              <a:rPr lang="en-US" sz="1400" kern="0" dirty="0">
                <a:solidFill>
                  <a:schemeClr val="bg2"/>
                </a:solidFill>
                <a:ea typeface="Helvetica" charset="0"/>
                <a:cs typeface="Helvetica" charset="0"/>
                <a:sym typeface="Calibri"/>
              </a:rPr>
              <a:t>WAS ND</a:t>
            </a:r>
          </a:p>
          <a:p>
            <a:pPr marL="214313" lvl="0" indent="-214313" defTabSz="457182">
              <a:buFont typeface=".AppleSystemUIFont" charset="-120"/>
              <a:buChar char="+"/>
              <a:defRPr/>
            </a:pPr>
            <a:r>
              <a:rPr lang="en-US" sz="1400" kern="0" dirty="0">
                <a:solidFill>
                  <a:schemeClr val="bg2"/>
                </a:solidFill>
                <a:ea typeface="Helvetica" charset="0"/>
                <a:cs typeface="Helvetica" charset="0"/>
                <a:sym typeface="Calibri"/>
              </a:rPr>
              <a:t>MQ Advanced </a:t>
            </a:r>
          </a:p>
          <a:p>
            <a:pPr marL="214313" lvl="0" indent="-214313" defTabSz="457182">
              <a:buFont typeface=".AppleSystemUIFont" charset="-120"/>
              <a:buChar char="+"/>
              <a:defRPr/>
            </a:pPr>
            <a:r>
              <a:rPr lang="en-US" sz="1400" kern="0" dirty="0">
                <a:solidFill>
                  <a:schemeClr val="bg2"/>
                </a:solidFill>
                <a:ea typeface="Helvetica" charset="0"/>
                <a:cs typeface="Helvetica" charset="0"/>
                <a:sym typeface="Calibri"/>
              </a:rPr>
              <a:t>API Connect Professional</a:t>
            </a:r>
          </a:p>
        </p:txBody>
      </p:sp>
      <p:sp>
        <p:nvSpPr>
          <p:cNvPr id="27" name="TextBox 26"/>
          <p:cNvSpPr txBox="1"/>
          <p:nvPr/>
        </p:nvSpPr>
        <p:spPr>
          <a:xfrm>
            <a:off x="445680" y="1020327"/>
            <a:ext cx="2254143" cy="369332"/>
          </a:xfrm>
          <a:prstGeom prst="rect">
            <a:avLst/>
          </a:prstGeom>
          <a:noFill/>
        </p:spPr>
        <p:txBody>
          <a:bodyPr wrap="none" rtlCol="0">
            <a:spAutoFit/>
          </a:bodyPr>
          <a:lstStyle/>
          <a:p>
            <a:pPr marL="0" marR="0" lvl="0" indent="0" algn="ctr" defTabSz="45718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rgbClr val="000000"/>
                </a:solidFill>
                <a:effectLst/>
                <a:uLnTx/>
                <a:uFillTx/>
                <a:sym typeface="Calibri"/>
              </a:rPr>
              <a:t>Community Edition</a:t>
            </a:r>
            <a:endParaRPr kumimoji="0" lang="en-US" sz="2000" b="1" i="0" u="none" strike="noStrike" kern="0" cap="none" spc="0" normalizeH="0" baseline="0" noProof="0" dirty="0">
              <a:ln>
                <a:noFill/>
              </a:ln>
              <a:solidFill>
                <a:srgbClr val="000000"/>
              </a:solidFill>
              <a:effectLst/>
              <a:uLnTx/>
              <a:uFillTx/>
              <a:sym typeface="Calibri"/>
            </a:endParaRPr>
          </a:p>
        </p:txBody>
      </p:sp>
    </p:spTree>
    <p:extLst>
      <p:ext uri="{BB962C8B-B14F-4D97-AF65-F5344CB8AC3E}">
        <p14:creationId xmlns:p14="http://schemas.microsoft.com/office/powerpoint/2010/main" val="29445654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3" name="101 Rectángulo"/>
          <p:cNvSpPr>
            <a:spLocks noChangeArrowheads="1"/>
          </p:cNvSpPr>
          <p:nvPr/>
        </p:nvSpPr>
        <p:spPr bwMode="auto">
          <a:xfrm>
            <a:off x="334505" y="4061111"/>
            <a:ext cx="190281" cy="132756"/>
          </a:xfrm>
          <a:prstGeom prst="rect">
            <a:avLst/>
          </a:prstGeom>
          <a:solidFill>
            <a:srgbClr val="0037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defTabSz="73025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defTabSz="73025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defTabSz="73025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defTabSz="730250" eaLnBrk="0" fontAlgn="base" hangingPunct="0">
              <a:spcBef>
                <a:spcPct val="0"/>
              </a:spcBef>
              <a:spcAft>
                <a:spcPct val="0"/>
              </a:spcAft>
              <a:defRPr sz="2900">
                <a:solidFill>
                  <a:schemeClr val="tx1"/>
                </a:solidFill>
                <a:latin typeface="Arial" charset="0"/>
                <a:ea typeface="Arial" charset="0"/>
                <a:cs typeface="Arial" charset="0"/>
              </a:defRPr>
            </a:lvl9pPr>
          </a:lstStyle>
          <a:p>
            <a:pPr algn="ctr" defTabSz="456395">
              <a:lnSpc>
                <a:spcPct val="90000"/>
              </a:lnSpc>
            </a:pPr>
            <a:endParaRPr lang="en-US" altLang="en-US" sz="875" dirty="0">
              <a:solidFill>
                <a:prstClr val="black"/>
              </a:solidFill>
              <a:latin typeface="Gotham Book" charset="0"/>
              <a:ea typeface="MS PGothic" charset="-128"/>
            </a:endParaRPr>
          </a:p>
        </p:txBody>
      </p:sp>
      <p:sp>
        <p:nvSpPr>
          <p:cNvPr id="19554" name="103 CuadroTexto"/>
          <p:cNvSpPr txBox="1">
            <a:spLocks noChangeArrowheads="1"/>
          </p:cNvSpPr>
          <p:nvPr/>
        </p:nvSpPr>
        <p:spPr bwMode="auto">
          <a:xfrm>
            <a:off x="498236" y="4037325"/>
            <a:ext cx="1145155" cy="18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defTabSz="73025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defTabSz="73025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defTabSz="73025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defTabSz="730250" eaLnBrk="0" fontAlgn="base" hangingPunct="0">
              <a:spcBef>
                <a:spcPct val="0"/>
              </a:spcBef>
              <a:spcAft>
                <a:spcPct val="0"/>
              </a:spcAft>
              <a:defRPr sz="2900">
                <a:solidFill>
                  <a:schemeClr val="tx1"/>
                </a:solidFill>
                <a:latin typeface="Arial" charset="0"/>
                <a:ea typeface="Arial" charset="0"/>
                <a:cs typeface="Arial" charset="0"/>
              </a:defRPr>
            </a:lvl9pPr>
          </a:lstStyle>
          <a:p>
            <a:pPr defTabSz="456395" eaLnBrk="0" hangingPunct="0">
              <a:lnSpc>
                <a:spcPct val="90000"/>
              </a:lnSpc>
            </a:pPr>
            <a:r>
              <a:rPr lang="en-US" altLang="en-US" sz="625" dirty="0">
                <a:solidFill>
                  <a:prstClr val="black"/>
                </a:solidFill>
                <a:ea typeface="MS PGothic" charset="-128"/>
              </a:rPr>
              <a:t>More ready for cloud</a:t>
            </a:r>
          </a:p>
        </p:txBody>
      </p:sp>
      <p:sp>
        <p:nvSpPr>
          <p:cNvPr id="19555" name="105 Rectángulo"/>
          <p:cNvSpPr>
            <a:spLocks noChangeArrowheads="1"/>
          </p:cNvSpPr>
          <p:nvPr/>
        </p:nvSpPr>
        <p:spPr bwMode="auto">
          <a:xfrm>
            <a:off x="1466618" y="4071101"/>
            <a:ext cx="190281" cy="132756"/>
          </a:xfrm>
          <a:prstGeom prst="rect">
            <a:avLst/>
          </a:prstGeom>
          <a:solidFill>
            <a:srgbClr val="00AFD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defTabSz="73025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defTabSz="73025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defTabSz="73025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defTabSz="730250" eaLnBrk="0" fontAlgn="base" hangingPunct="0">
              <a:spcBef>
                <a:spcPct val="0"/>
              </a:spcBef>
              <a:spcAft>
                <a:spcPct val="0"/>
              </a:spcAft>
              <a:defRPr sz="2900">
                <a:solidFill>
                  <a:schemeClr val="tx1"/>
                </a:solidFill>
                <a:latin typeface="Arial" charset="0"/>
                <a:ea typeface="Arial" charset="0"/>
                <a:cs typeface="Arial" charset="0"/>
              </a:defRPr>
            </a:lvl9pPr>
          </a:lstStyle>
          <a:p>
            <a:pPr algn="ctr" defTabSz="456395">
              <a:lnSpc>
                <a:spcPct val="90000"/>
              </a:lnSpc>
            </a:pPr>
            <a:endParaRPr lang="en-US" altLang="en-US" sz="875" dirty="0">
              <a:solidFill>
                <a:prstClr val="black"/>
              </a:solidFill>
              <a:latin typeface="Gotham Book" charset="0"/>
              <a:ea typeface="MS PGothic" charset="-128"/>
            </a:endParaRPr>
          </a:p>
        </p:txBody>
      </p:sp>
      <p:sp>
        <p:nvSpPr>
          <p:cNvPr id="19556" name="106 CuadroTexto"/>
          <p:cNvSpPr txBox="1">
            <a:spLocks noChangeArrowheads="1"/>
          </p:cNvSpPr>
          <p:nvPr/>
        </p:nvSpPr>
        <p:spPr bwMode="auto">
          <a:xfrm>
            <a:off x="1630350" y="4047397"/>
            <a:ext cx="1260058" cy="178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defTabSz="73025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defTabSz="73025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defTabSz="73025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defTabSz="730250" eaLnBrk="0" fontAlgn="base" hangingPunct="0">
              <a:spcBef>
                <a:spcPct val="0"/>
              </a:spcBef>
              <a:spcAft>
                <a:spcPct val="0"/>
              </a:spcAft>
              <a:defRPr sz="2900">
                <a:solidFill>
                  <a:schemeClr val="tx1"/>
                </a:solidFill>
                <a:latin typeface="Arial" charset="0"/>
                <a:ea typeface="Arial" charset="0"/>
                <a:cs typeface="Arial" charset="0"/>
              </a:defRPr>
            </a:lvl9pPr>
          </a:lstStyle>
          <a:p>
            <a:pPr defTabSz="456395" eaLnBrk="0" hangingPunct="0">
              <a:lnSpc>
                <a:spcPct val="90000"/>
              </a:lnSpc>
            </a:pPr>
            <a:r>
              <a:rPr lang="en-US" altLang="en-US" sz="625" dirty="0">
                <a:solidFill>
                  <a:prstClr val="black"/>
                </a:solidFill>
                <a:ea typeface="MS PGothic" charset="-128"/>
              </a:rPr>
              <a:t>May be ready for cloud</a:t>
            </a:r>
          </a:p>
        </p:txBody>
      </p:sp>
      <p:sp>
        <p:nvSpPr>
          <p:cNvPr id="19557" name="121 Rectángulo"/>
          <p:cNvSpPr>
            <a:spLocks noChangeArrowheads="1"/>
          </p:cNvSpPr>
          <p:nvPr/>
        </p:nvSpPr>
        <p:spPr bwMode="auto">
          <a:xfrm>
            <a:off x="2624858" y="4072387"/>
            <a:ext cx="190281" cy="13275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defTabSz="73025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defTabSz="73025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defTabSz="73025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defTabSz="730250" eaLnBrk="0" fontAlgn="base" hangingPunct="0">
              <a:spcBef>
                <a:spcPct val="0"/>
              </a:spcBef>
              <a:spcAft>
                <a:spcPct val="0"/>
              </a:spcAft>
              <a:defRPr sz="2900">
                <a:solidFill>
                  <a:schemeClr val="tx1"/>
                </a:solidFill>
                <a:latin typeface="Arial" charset="0"/>
                <a:ea typeface="Arial" charset="0"/>
                <a:cs typeface="Arial" charset="0"/>
              </a:defRPr>
            </a:lvl9pPr>
          </a:lstStyle>
          <a:p>
            <a:pPr algn="ctr" defTabSz="456395">
              <a:lnSpc>
                <a:spcPct val="90000"/>
              </a:lnSpc>
            </a:pPr>
            <a:endParaRPr lang="en-US" altLang="en-US" sz="875" dirty="0">
              <a:solidFill>
                <a:srgbClr val="15588B"/>
              </a:solidFill>
              <a:latin typeface="Gotham Book" charset="0"/>
              <a:ea typeface="MS PGothic" charset="-128"/>
            </a:endParaRPr>
          </a:p>
        </p:txBody>
      </p:sp>
      <p:sp>
        <p:nvSpPr>
          <p:cNvPr id="19558" name="122 CuadroTexto"/>
          <p:cNvSpPr txBox="1">
            <a:spLocks noChangeArrowheads="1"/>
          </p:cNvSpPr>
          <p:nvPr/>
        </p:nvSpPr>
        <p:spPr bwMode="auto">
          <a:xfrm>
            <a:off x="2788590" y="4048601"/>
            <a:ext cx="865943" cy="178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900">
                <a:solidFill>
                  <a:schemeClr val="tx1"/>
                </a:solidFill>
                <a:latin typeface="Arial" charset="0"/>
                <a:ea typeface="Arial" charset="0"/>
                <a:cs typeface="Arial" charset="0"/>
              </a:defRPr>
            </a:lvl1pPr>
            <a:lvl2pPr marL="742950" indent="-285750">
              <a:defRPr sz="2900">
                <a:solidFill>
                  <a:schemeClr val="tx1"/>
                </a:solidFill>
                <a:latin typeface="Arial" charset="0"/>
                <a:ea typeface="Arial" charset="0"/>
                <a:cs typeface="Arial" charset="0"/>
              </a:defRPr>
            </a:lvl2pPr>
            <a:lvl3pPr marL="1143000" indent="-228600">
              <a:defRPr sz="2900">
                <a:solidFill>
                  <a:schemeClr val="tx1"/>
                </a:solidFill>
                <a:latin typeface="Arial" charset="0"/>
                <a:ea typeface="Arial" charset="0"/>
                <a:cs typeface="Arial" charset="0"/>
              </a:defRPr>
            </a:lvl3pPr>
            <a:lvl4pPr marL="1600200" indent="-228600">
              <a:defRPr sz="2900">
                <a:solidFill>
                  <a:schemeClr val="tx1"/>
                </a:solidFill>
                <a:latin typeface="Arial" charset="0"/>
                <a:ea typeface="Arial" charset="0"/>
                <a:cs typeface="Arial" charset="0"/>
              </a:defRPr>
            </a:lvl4pPr>
            <a:lvl5pPr marL="2057400" indent="-228600">
              <a:defRPr sz="2900">
                <a:solidFill>
                  <a:schemeClr val="tx1"/>
                </a:solidFill>
                <a:latin typeface="Arial" charset="0"/>
                <a:ea typeface="Arial" charset="0"/>
                <a:cs typeface="Arial" charset="0"/>
              </a:defRPr>
            </a:lvl5pPr>
            <a:lvl6pPr marL="2514600" indent="-228600" defTabSz="730250" eaLnBrk="0" fontAlgn="base" hangingPunct="0">
              <a:spcBef>
                <a:spcPct val="0"/>
              </a:spcBef>
              <a:spcAft>
                <a:spcPct val="0"/>
              </a:spcAft>
              <a:defRPr sz="2900">
                <a:solidFill>
                  <a:schemeClr val="tx1"/>
                </a:solidFill>
                <a:latin typeface="Arial" charset="0"/>
                <a:ea typeface="Arial" charset="0"/>
                <a:cs typeface="Arial" charset="0"/>
              </a:defRPr>
            </a:lvl6pPr>
            <a:lvl7pPr marL="2971800" indent="-228600" defTabSz="730250" eaLnBrk="0" fontAlgn="base" hangingPunct="0">
              <a:spcBef>
                <a:spcPct val="0"/>
              </a:spcBef>
              <a:spcAft>
                <a:spcPct val="0"/>
              </a:spcAft>
              <a:defRPr sz="2900">
                <a:solidFill>
                  <a:schemeClr val="tx1"/>
                </a:solidFill>
                <a:latin typeface="Arial" charset="0"/>
                <a:ea typeface="Arial" charset="0"/>
                <a:cs typeface="Arial" charset="0"/>
              </a:defRPr>
            </a:lvl7pPr>
            <a:lvl8pPr marL="3429000" indent="-228600" defTabSz="730250" eaLnBrk="0" fontAlgn="base" hangingPunct="0">
              <a:spcBef>
                <a:spcPct val="0"/>
              </a:spcBef>
              <a:spcAft>
                <a:spcPct val="0"/>
              </a:spcAft>
              <a:defRPr sz="2900">
                <a:solidFill>
                  <a:schemeClr val="tx1"/>
                </a:solidFill>
                <a:latin typeface="Arial" charset="0"/>
                <a:ea typeface="Arial" charset="0"/>
                <a:cs typeface="Arial" charset="0"/>
              </a:defRPr>
            </a:lvl8pPr>
            <a:lvl9pPr marL="3886200" indent="-228600" defTabSz="730250" eaLnBrk="0" fontAlgn="base" hangingPunct="0">
              <a:spcBef>
                <a:spcPct val="0"/>
              </a:spcBef>
              <a:spcAft>
                <a:spcPct val="0"/>
              </a:spcAft>
              <a:defRPr sz="2900">
                <a:solidFill>
                  <a:schemeClr val="tx1"/>
                </a:solidFill>
                <a:latin typeface="Arial" charset="0"/>
                <a:ea typeface="Arial" charset="0"/>
                <a:cs typeface="Arial" charset="0"/>
              </a:defRPr>
            </a:lvl9pPr>
          </a:lstStyle>
          <a:p>
            <a:pPr defTabSz="456395" eaLnBrk="0" hangingPunct="0">
              <a:lnSpc>
                <a:spcPct val="90000"/>
              </a:lnSpc>
            </a:pPr>
            <a:r>
              <a:rPr lang="en-US" altLang="en-US" sz="625" dirty="0">
                <a:solidFill>
                  <a:prstClr val="black"/>
                </a:solidFill>
                <a:ea typeface="MS PGothic" charset="-128"/>
              </a:rPr>
              <a:t>Not ready for cloud</a:t>
            </a:r>
          </a:p>
        </p:txBody>
      </p:sp>
      <p:sp>
        <p:nvSpPr>
          <p:cNvPr id="19552" name="Text Box 4"/>
          <p:cNvSpPr txBox="1">
            <a:spLocks noChangeArrowheads="1"/>
          </p:cNvSpPr>
          <p:nvPr/>
        </p:nvSpPr>
        <p:spPr bwMode="auto">
          <a:xfrm>
            <a:off x="1880986" y="3273284"/>
            <a:ext cx="1848446"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rnd">
                <a:solidFill>
                  <a:srgbClr val="000000"/>
                </a:solidFill>
                <a:prstDash val="sysDot"/>
                <a:miter lim="800000"/>
                <a:headEnd/>
                <a:tailEnd/>
              </a14:hiddenLine>
            </a:ext>
          </a:extLst>
        </p:spPr>
        <p:txBody>
          <a:bodyPr/>
          <a:lstStyle>
            <a:lvl1pPr>
              <a:defRPr sz="2900">
                <a:solidFill>
                  <a:schemeClr val="tx1"/>
                </a:solidFill>
                <a:latin typeface="Arial" charset="0"/>
                <a:ea typeface="Arial" charset="0"/>
                <a:cs typeface="Arial" charset="0"/>
              </a:defRPr>
            </a:lvl1pPr>
            <a:lvl2pPr marL="37931725" indent="-37474525">
              <a:defRPr sz="2900">
                <a:solidFill>
                  <a:schemeClr val="tx1"/>
                </a:solidFill>
                <a:latin typeface="Arial" charset="0"/>
                <a:ea typeface="Arial" charset="0"/>
                <a:cs typeface="Arial" charset="0"/>
              </a:defRPr>
            </a:lvl2pPr>
            <a:lvl3pPr>
              <a:defRPr sz="2900">
                <a:solidFill>
                  <a:schemeClr val="tx1"/>
                </a:solidFill>
                <a:latin typeface="Arial" charset="0"/>
                <a:ea typeface="Arial" charset="0"/>
                <a:cs typeface="Arial" charset="0"/>
              </a:defRPr>
            </a:lvl3pPr>
            <a:lvl4pPr>
              <a:defRPr sz="2900">
                <a:solidFill>
                  <a:schemeClr val="tx1"/>
                </a:solidFill>
                <a:latin typeface="Arial" charset="0"/>
                <a:ea typeface="Arial" charset="0"/>
                <a:cs typeface="Arial" charset="0"/>
              </a:defRPr>
            </a:lvl4pPr>
            <a:lvl5pPr>
              <a:defRPr sz="2900">
                <a:solidFill>
                  <a:schemeClr val="tx1"/>
                </a:solidFill>
                <a:latin typeface="Arial" charset="0"/>
                <a:ea typeface="Arial" charset="0"/>
                <a:cs typeface="Arial" charset="0"/>
              </a:defRPr>
            </a:lvl5pPr>
            <a:lvl6pPr marL="3382963" indent="-1096963" defTabSz="730250" eaLnBrk="0" fontAlgn="base" hangingPunct="0">
              <a:spcBef>
                <a:spcPct val="0"/>
              </a:spcBef>
              <a:spcAft>
                <a:spcPct val="0"/>
              </a:spcAft>
              <a:defRPr sz="2900">
                <a:solidFill>
                  <a:schemeClr val="tx1"/>
                </a:solidFill>
                <a:latin typeface="Arial" charset="0"/>
                <a:ea typeface="Arial" charset="0"/>
                <a:cs typeface="Arial" charset="0"/>
              </a:defRPr>
            </a:lvl6pPr>
            <a:lvl7pPr marL="3840163" indent="-1096963" defTabSz="730250" eaLnBrk="0" fontAlgn="base" hangingPunct="0">
              <a:spcBef>
                <a:spcPct val="0"/>
              </a:spcBef>
              <a:spcAft>
                <a:spcPct val="0"/>
              </a:spcAft>
              <a:defRPr sz="2900">
                <a:solidFill>
                  <a:schemeClr val="tx1"/>
                </a:solidFill>
                <a:latin typeface="Arial" charset="0"/>
                <a:ea typeface="Arial" charset="0"/>
                <a:cs typeface="Arial" charset="0"/>
              </a:defRPr>
            </a:lvl7pPr>
            <a:lvl8pPr marL="4297363" indent="-1096963" defTabSz="730250" eaLnBrk="0" fontAlgn="base" hangingPunct="0">
              <a:spcBef>
                <a:spcPct val="0"/>
              </a:spcBef>
              <a:spcAft>
                <a:spcPct val="0"/>
              </a:spcAft>
              <a:defRPr sz="2900">
                <a:solidFill>
                  <a:schemeClr val="tx1"/>
                </a:solidFill>
                <a:latin typeface="Arial" charset="0"/>
                <a:ea typeface="Arial" charset="0"/>
                <a:cs typeface="Arial" charset="0"/>
              </a:defRPr>
            </a:lvl8pPr>
            <a:lvl9pPr marL="4754563" indent="-1096963" defTabSz="730250" eaLnBrk="0" fontAlgn="base" hangingPunct="0">
              <a:spcBef>
                <a:spcPct val="0"/>
              </a:spcBef>
              <a:spcAft>
                <a:spcPct val="0"/>
              </a:spcAft>
              <a:defRPr sz="2900">
                <a:solidFill>
                  <a:schemeClr val="tx1"/>
                </a:solidFill>
                <a:latin typeface="Arial" charset="0"/>
                <a:ea typeface="Arial" charset="0"/>
                <a:cs typeface="Arial" charset="0"/>
              </a:defRPr>
            </a:lvl9pPr>
          </a:lstStyle>
          <a:p>
            <a:pPr defTabSz="456395" eaLnBrk="0" hangingPunct="0"/>
            <a:r>
              <a:rPr lang="en-US" altLang="en-US" sz="500" dirty="0">
                <a:solidFill>
                  <a:prstClr val="black"/>
                </a:solidFill>
                <a:ea typeface="MS PGothic" charset="-128"/>
              </a:rPr>
              <a:t>NOTE: The above is a representative example only</a:t>
            </a:r>
          </a:p>
          <a:p>
            <a:pPr defTabSz="456395" eaLnBrk="0" hangingPunct="0"/>
            <a:endParaRPr lang="en-US" altLang="en-US" sz="500" dirty="0">
              <a:solidFill>
                <a:srgbClr val="333333"/>
              </a:solidFill>
              <a:ea typeface="MS PGothic" charset="-128"/>
            </a:endParaRPr>
          </a:p>
        </p:txBody>
      </p:sp>
      <p:sp>
        <p:nvSpPr>
          <p:cNvPr id="2" name="Title 1"/>
          <p:cNvSpPr>
            <a:spLocks noGrp="1"/>
          </p:cNvSpPr>
          <p:nvPr>
            <p:ph type="title"/>
          </p:nvPr>
        </p:nvSpPr>
        <p:spPr>
          <a:xfrm>
            <a:off x="228599" y="201168"/>
            <a:ext cx="8599811" cy="381000"/>
          </a:xfrm>
        </p:spPr>
        <p:txBody>
          <a:bodyPr/>
          <a:lstStyle/>
          <a:p>
            <a:r>
              <a:rPr lang="en-US" sz="2400" dirty="0"/>
              <a:t>Enterprises are rapidly adopting cloud </a:t>
            </a:r>
            <a:r>
              <a:rPr lang="en-US" sz="2400" dirty="0" smtClean="0"/>
              <a:t>capabilities</a:t>
            </a:r>
            <a:r>
              <a:rPr lang="en-US" sz="2400" dirty="0"/>
              <a:t/>
            </a:r>
            <a:br>
              <a:rPr lang="en-US" sz="2400" dirty="0"/>
            </a:br>
            <a:endParaRPr lang="en-US" sz="1400" dirty="0">
              <a:solidFill>
                <a:schemeClr val="accent1"/>
              </a:solidFill>
            </a:endParaRPr>
          </a:p>
        </p:txBody>
      </p:sp>
      <p:pic>
        <p:nvPicPr>
          <p:cNvPr id="5" name="Picture 4"/>
          <p:cNvPicPr>
            <a:picLocks noChangeAspect="1"/>
          </p:cNvPicPr>
          <p:nvPr/>
        </p:nvPicPr>
        <p:blipFill>
          <a:blip r:embed="rId3"/>
          <a:stretch>
            <a:fillRect/>
          </a:stretch>
        </p:blipFill>
        <p:spPr>
          <a:xfrm>
            <a:off x="100149" y="1328207"/>
            <a:ext cx="5490672" cy="2471237"/>
          </a:xfrm>
          <a:prstGeom prst="rect">
            <a:avLst/>
          </a:prstGeom>
        </p:spPr>
      </p:pic>
      <p:sp>
        <p:nvSpPr>
          <p:cNvPr id="11" name="TextBox 10"/>
          <p:cNvSpPr txBox="1"/>
          <p:nvPr/>
        </p:nvSpPr>
        <p:spPr>
          <a:xfrm>
            <a:off x="702249" y="1023223"/>
            <a:ext cx="4338047" cy="307777"/>
          </a:xfrm>
          <a:prstGeom prst="rect">
            <a:avLst/>
          </a:prstGeom>
          <a:noFill/>
        </p:spPr>
        <p:txBody>
          <a:bodyPr wrap="none" rtlCol="0">
            <a:spAutoFit/>
          </a:bodyPr>
          <a:lstStyle/>
          <a:p>
            <a:pPr defTabSz="455462"/>
            <a:r>
              <a:rPr lang="en-US" sz="1400" b="1" dirty="0" smtClean="0">
                <a:solidFill>
                  <a:srgbClr val="6D6D6D"/>
                </a:solidFill>
                <a:latin typeface="Arial"/>
              </a:rPr>
              <a:t>Example: Financial </a:t>
            </a:r>
            <a:r>
              <a:rPr lang="en-US" sz="1400" b="1" dirty="0">
                <a:solidFill>
                  <a:srgbClr val="6D6D6D"/>
                </a:solidFill>
                <a:latin typeface="Arial"/>
              </a:rPr>
              <a:t>services application portfolio</a:t>
            </a:r>
          </a:p>
        </p:txBody>
      </p:sp>
      <p:sp>
        <p:nvSpPr>
          <p:cNvPr id="23" name="TextBox 22"/>
          <p:cNvSpPr txBox="1"/>
          <p:nvPr/>
        </p:nvSpPr>
        <p:spPr>
          <a:xfrm>
            <a:off x="5746750" y="1312323"/>
            <a:ext cx="3144703" cy="3631763"/>
          </a:xfrm>
          <a:prstGeom prst="rect">
            <a:avLst/>
          </a:prstGeom>
          <a:noFill/>
        </p:spPr>
        <p:txBody>
          <a:bodyPr wrap="square" rtlCol="0">
            <a:spAutoFit/>
          </a:bodyPr>
          <a:lstStyle/>
          <a:p>
            <a:pPr marL="171446" indent="-171446" defTabSz="455462">
              <a:spcBef>
                <a:spcPts val="1200"/>
              </a:spcBef>
              <a:buFont typeface="Arial" charset="0"/>
              <a:buChar char="•"/>
            </a:pPr>
            <a:r>
              <a:rPr lang="en-US" sz="1200" dirty="0">
                <a:solidFill>
                  <a:srgbClr val="6D7777"/>
                </a:solidFill>
                <a:latin typeface="Arial"/>
              </a:rPr>
              <a:t>Refactoring complex, interconnected applications </a:t>
            </a:r>
            <a:r>
              <a:rPr lang="en-US" sz="1200" dirty="0" smtClean="0">
                <a:solidFill>
                  <a:srgbClr val="6D7777"/>
                </a:solidFill>
                <a:latin typeface="Arial"/>
              </a:rPr>
              <a:t>and </a:t>
            </a:r>
            <a:r>
              <a:rPr lang="en-US" sz="1200" dirty="0">
                <a:solidFill>
                  <a:srgbClr val="6D7777"/>
                </a:solidFill>
                <a:latin typeface="Arial"/>
              </a:rPr>
              <a:t>data</a:t>
            </a:r>
          </a:p>
          <a:p>
            <a:pPr marL="171446" indent="-171446" defTabSz="455462">
              <a:spcBef>
                <a:spcPts val="1200"/>
              </a:spcBef>
              <a:buFont typeface="Arial" charset="0"/>
              <a:buChar char="•"/>
            </a:pPr>
            <a:r>
              <a:rPr lang="en-US" sz="1200" dirty="0">
                <a:solidFill>
                  <a:srgbClr val="6D7777"/>
                </a:solidFill>
                <a:latin typeface="Arial"/>
              </a:rPr>
              <a:t>Maintaining performance </a:t>
            </a:r>
            <a:r>
              <a:rPr lang="en-US" sz="1200" dirty="0" smtClean="0">
                <a:solidFill>
                  <a:srgbClr val="6D7777"/>
                </a:solidFill>
                <a:latin typeface="Arial"/>
              </a:rPr>
              <a:t>and </a:t>
            </a:r>
            <a:r>
              <a:rPr lang="en-US" sz="1200" dirty="0">
                <a:solidFill>
                  <a:srgbClr val="6D7777"/>
                </a:solidFill>
                <a:latin typeface="Arial"/>
              </a:rPr>
              <a:t>SLA requirements for applications, data and integrations</a:t>
            </a:r>
          </a:p>
          <a:p>
            <a:pPr marL="171446" indent="-171446" defTabSz="455462">
              <a:spcBef>
                <a:spcPts val="1200"/>
              </a:spcBef>
              <a:buFont typeface="Arial" charset="0"/>
              <a:buChar char="•"/>
            </a:pPr>
            <a:r>
              <a:rPr lang="en-US" sz="1200" dirty="0">
                <a:solidFill>
                  <a:srgbClr val="6D7777"/>
                </a:solidFill>
                <a:latin typeface="Arial"/>
              </a:rPr>
              <a:t>Multi-provider shared responsibility models for security </a:t>
            </a:r>
            <a:r>
              <a:rPr lang="en-US" sz="1200" dirty="0" smtClean="0">
                <a:solidFill>
                  <a:srgbClr val="6D7777"/>
                </a:solidFill>
                <a:latin typeface="Arial"/>
              </a:rPr>
              <a:t>and </a:t>
            </a:r>
            <a:r>
              <a:rPr lang="en-US" sz="1200" dirty="0">
                <a:solidFill>
                  <a:srgbClr val="6D7777"/>
                </a:solidFill>
                <a:latin typeface="Arial"/>
              </a:rPr>
              <a:t>compliance</a:t>
            </a:r>
          </a:p>
          <a:p>
            <a:pPr marL="171446" indent="-171446" defTabSz="455462">
              <a:spcBef>
                <a:spcPts val="1200"/>
              </a:spcBef>
              <a:buFont typeface="Arial" charset="0"/>
              <a:buChar char="•"/>
            </a:pPr>
            <a:r>
              <a:rPr lang="en-US" sz="1200" dirty="0">
                <a:solidFill>
                  <a:srgbClr val="6D7777"/>
                </a:solidFill>
                <a:latin typeface="Arial"/>
              </a:rPr>
              <a:t>Integration, Data management, service assurance </a:t>
            </a:r>
            <a:r>
              <a:rPr lang="en-US" sz="1200" dirty="0" smtClean="0">
                <a:solidFill>
                  <a:srgbClr val="6D7777"/>
                </a:solidFill>
                <a:latin typeface="Arial"/>
              </a:rPr>
              <a:t>and </a:t>
            </a:r>
            <a:r>
              <a:rPr lang="en-US" sz="1200" dirty="0">
                <a:solidFill>
                  <a:srgbClr val="6D7777"/>
                </a:solidFill>
                <a:latin typeface="Arial"/>
              </a:rPr>
              <a:t>governance across multiple cloud providers</a:t>
            </a:r>
          </a:p>
          <a:p>
            <a:pPr marL="171446" indent="-171446" defTabSz="455462">
              <a:spcBef>
                <a:spcPts val="1200"/>
              </a:spcBef>
              <a:buFont typeface="Arial" charset="0"/>
              <a:buChar char="•"/>
            </a:pPr>
            <a:r>
              <a:rPr lang="en-US" sz="1200" dirty="0">
                <a:solidFill>
                  <a:srgbClr val="6D7777"/>
                </a:solidFill>
                <a:latin typeface="Arial"/>
              </a:rPr>
              <a:t>Rapidly evolving technology choices (IaaS, PaaS, FaaS)  and concerns of vendor lock-in</a:t>
            </a:r>
          </a:p>
          <a:p>
            <a:pPr marL="171446" indent="-171446" defTabSz="455462">
              <a:spcBef>
                <a:spcPts val="1200"/>
              </a:spcBef>
              <a:buFont typeface="Arial" charset="0"/>
              <a:buChar char="•"/>
            </a:pPr>
            <a:r>
              <a:rPr lang="en-US" sz="1200" dirty="0">
                <a:solidFill>
                  <a:srgbClr val="6D7777"/>
                </a:solidFill>
                <a:latin typeface="Arial"/>
              </a:rPr>
              <a:t>Organizational </a:t>
            </a:r>
            <a:r>
              <a:rPr lang="en-US" sz="1200" dirty="0" smtClean="0">
                <a:solidFill>
                  <a:srgbClr val="6D7777"/>
                </a:solidFill>
                <a:latin typeface="Arial"/>
              </a:rPr>
              <a:t>and </a:t>
            </a:r>
            <a:r>
              <a:rPr lang="en-US" sz="1200" dirty="0">
                <a:solidFill>
                  <a:srgbClr val="6D7777"/>
                </a:solidFill>
                <a:latin typeface="Arial"/>
              </a:rPr>
              <a:t>cultural changes to adopt DevOps transformations</a:t>
            </a:r>
          </a:p>
        </p:txBody>
      </p:sp>
      <p:sp>
        <p:nvSpPr>
          <p:cNvPr id="12" name="TextBox 11"/>
          <p:cNvSpPr txBox="1"/>
          <p:nvPr/>
        </p:nvSpPr>
        <p:spPr>
          <a:xfrm>
            <a:off x="6723017" y="950927"/>
            <a:ext cx="1377300" cy="300082"/>
          </a:xfrm>
          <a:prstGeom prst="rect">
            <a:avLst/>
          </a:prstGeom>
          <a:noFill/>
        </p:spPr>
        <p:txBody>
          <a:bodyPr wrap="none" rtlCol="0">
            <a:spAutoFit/>
          </a:bodyPr>
          <a:lstStyle/>
          <a:p>
            <a:pPr defTabSz="455462"/>
            <a:r>
              <a:rPr lang="en-US" sz="1350" b="1" dirty="0">
                <a:solidFill>
                  <a:srgbClr val="6D6D6D"/>
                </a:solidFill>
                <a:latin typeface="Arial"/>
              </a:rPr>
              <a:t>CHALLENGES</a:t>
            </a:r>
          </a:p>
        </p:txBody>
      </p:sp>
      <p:sp>
        <p:nvSpPr>
          <p:cNvPr id="15" name="TextBox 14"/>
          <p:cNvSpPr txBox="1"/>
          <p:nvPr/>
        </p:nvSpPr>
        <p:spPr>
          <a:xfrm>
            <a:off x="254045" y="4335761"/>
            <a:ext cx="5272597" cy="461665"/>
          </a:xfrm>
          <a:prstGeom prst="rect">
            <a:avLst/>
          </a:prstGeom>
          <a:noFill/>
          <a:ln>
            <a:solidFill>
              <a:srgbClr val="445369"/>
            </a:solidFill>
          </a:ln>
        </p:spPr>
        <p:txBody>
          <a:bodyPr wrap="none" rtlCol="0">
            <a:spAutoFit/>
          </a:bodyPr>
          <a:lstStyle/>
          <a:p>
            <a:r>
              <a:rPr lang="en-US" sz="1200" dirty="0"/>
              <a:t>What are “best” cloud technology choices and process changes needed ?</a:t>
            </a:r>
          </a:p>
          <a:p>
            <a:r>
              <a:rPr lang="en-US" sz="1200" dirty="0"/>
              <a:t>What are the options to optimize  environments that are not cloud-ready  ? </a:t>
            </a:r>
          </a:p>
        </p:txBody>
      </p:sp>
    </p:spTree>
    <p:extLst>
      <p:ext uri="{BB962C8B-B14F-4D97-AF65-F5344CB8AC3E}">
        <p14:creationId xmlns:p14="http://schemas.microsoft.com/office/powerpoint/2010/main" val="3320602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noChangeArrowheads="1"/>
          </p:cNvSpPr>
          <p:nvPr>
            <p:ph type="body" sz="quarter" idx="4294967295"/>
          </p:nvPr>
        </p:nvSpPr>
        <p:spPr bwMode="auto">
          <a:xfrm>
            <a:off x="207953" y="64103"/>
            <a:ext cx="8485648" cy="3000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Autofit/>
          </a:bodyPr>
          <a:lstStyle/>
          <a:p>
            <a:r>
              <a:rPr lang="en-US" altLang="en-US" sz="2400" dirty="0" smtClean="0">
                <a:solidFill>
                  <a:schemeClr val="tx1"/>
                </a:solidFill>
              </a:rPr>
              <a:t>IBM Cloud Private </a:t>
            </a:r>
            <a:r>
              <a:rPr lang="en-US" altLang="en-US" sz="2400" dirty="0">
                <a:solidFill>
                  <a:schemeClr val="tx1"/>
                </a:solidFill>
              </a:rPr>
              <a:t>in a </a:t>
            </a:r>
            <a:r>
              <a:rPr lang="en-US" altLang="en-US" sz="2400" dirty="0"/>
              <a:t>heterogeneous </a:t>
            </a:r>
            <a:r>
              <a:rPr lang="en-US" altLang="en-US" sz="2400" dirty="0">
                <a:solidFill>
                  <a:schemeClr val="tx1"/>
                </a:solidFill>
              </a:rPr>
              <a:t>environment </a:t>
            </a:r>
          </a:p>
        </p:txBody>
      </p:sp>
      <p:cxnSp>
        <p:nvCxnSpPr>
          <p:cNvPr id="5" name="Straight Arrow Connector 138"/>
          <p:cNvCxnSpPr>
            <a:cxnSpLocks/>
          </p:cNvCxnSpPr>
          <p:nvPr/>
        </p:nvCxnSpPr>
        <p:spPr bwMode="auto">
          <a:xfrm>
            <a:off x="7008462" y="1096793"/>
            <a:ext cx="1472862" cy="1091753"/>
          </a:xfrm>
          <a:prstGeom prst="straightConnector1">
            <a:avLst/>
          </a:prstGeom>
          <a:noFill/>
          <a:ln w="38100">
            <a:solidFill>
              <a:srgbClr val="1E88DA"/>
            </a:solidFill>
            <a:round/>
            <a:headEnd/>
            <a:tailEnd type="triangle" w="med" len="med"/>
          </a:ln>
          <a:extLst>
            <a:ext uri="{909E8E84-426E-40DD-AFC4-6F175D3DCCD1}">
              <a14:hiddenFill xmlns:a14="http://schemas.microsoft.com/office/drawing/2010/main">
                <a:noFill/>
              </a14:hiddenFill>
            </a:ext>
          </a:extLst>
        </p:spPr>
      </p:cxnSp>
      <p:grpSp>
        <p:nvGrpSpPr>
          <p:cNvPr id="6" name="Group 5"/>
          <p:cNvGrpSpPr/>
          <p:nvPr/>
        </p:nvGrpSpPr>
        <p:grpSpPr>
          <a:xfrm>
            <a:off x="3186978" y="779672"/>
            <a:ext cx="6019637" cy="3328391"/>
            <a:chOff x="1255593" y="2089945"/>
            <a:chExt cx="8026186" cy="4437855"/>
          </a:xfrm>
        </p:grpSpPr>
        <p:sp>
          <p:nvSpPr>
            <p:cNvPr id="7" name="Rectangle 6">
              <a:extLst/>
            </p:cNvPr>
            <p:cNvSpPr/>
            <p:nvPr/>
          </p:nvSpPr>
          <p:spPr>
            <a:xfrm>
              <a:off x="1594510" y="3758211"/>
              <a:ext cx="214418" cy="2077985"/>
            </a:xfrm>
            <a:prstGeom prst="rect">
              <a:avLst/>
            </a:prstGeom>
            <a:gradFill rotWithShape="1">
              <a:gsLst>
                <a:gs pos="0">
                  <a:srgbClr val="F26522">
                    <a:shade val="51000"/>
                    <a:satMod val="130000"/>
                  </a:srgbClr>
                </a:gs>
                <a:gs pos="80000">
                  <a:srgbClr val="F26522">
                    <a:shade val="93000"/>
                    <a:satMod val="130000"/>
                  </a:srgbClr>
                </a:gs>
                <a:gs pos="100000">
                  <a:srgbClr val="F26522">
                    <a:shade val="94000"/>
                    <a:satMod val="135000"/>
                  </a:srgbClr>
                </a:gs>
              </a:gsLst>
              <a:lin ang="16200000" scaled="0"/>
            </a:gradFill>
            <a:ln w="9525" cap="flat" cmpd="sng" algn="ctr">
              <a:solidFill>
                <a:srgbClr val="F26522">
                  <a:shade val="95000"/>
                  <a:satMod val="105000"/>
                </a:srgbClr>
              </a:solidFill>
              <a:prstDash val="solid"/>
            </a:ln>
            <a:effectLst>
              <a:outerShdw blurRad="40000" dist="23000" dir="5400000" rotWithShape="0">
                <a:srgbClr val="000000">
                  <a:alpha val="35000"/>
                </a:srgbClr>
              </a:outerShdw>
            </a:effectLst>
          </p:spPr>
          <p:txBody>
            <a:bodyPr vert="vert270" anchor="ctr"/>
            <a:lstStyle/>
            <a:p>
              <a:pPr algn="ctr" defTabSz="341606">
                <a:defRPr/>
              </a:pPr>
              <a:r>
                <a:rPr lang="en-US" sz="1000" kern="0" dirty="0">
                  <a:solidFill>
                    <a:srgbClr val="FFFFFF"/>
                  </a:solidFill>
                  <a:latin typeface="Arial"/>
                </a:rPr>
                <a:t>Security</a:t>
              </a:r>
            </a:p>
          </p:txBody>
        </p:sp>
        <p:cxnSp>
          <p:nvCxnSpPr>
            <p:cNvPr id="8" name="Straight Arrow Connector 110"/>
            <p:cNvCxnSpPr>
              <a:cxnSpLocks/>
            </p:cNvCxnSpPr>
            <p:nvPr/>
          </p:nvCxnSpPr>
          <p:spPr bwMode="auto">
            <a:xfrm flipH="1">
              <a:off x="2489814" y="2728913"/>
              <a:ext cx="2328159" cy="790632"/>
            </a:xfrm>
            <a:prstGeom prst="straightConnector1">
              <a:avLst/>
            </a:prstGeom>
            <a:noFill/>
            <a:ln w="38100">
              <a:solidFill>
                <a:srgbClr val="1E88DA"/>
              </a:solidFill>
              <a:round/>
              <a:headEnd/>
              <a:tailEnd type="triangle" w="med" len="med"/>
            </a:ln>
            <a:extLst>
              <a:ext uri="{909E8E84-426E-40DD-AFC4-6F175D3DCCD1}">
                <a14:hiddenFill xmlns:a14="http://schemas.microsoft.com/office/drawing/2010/main">
                  <a:noFill/>
                </a14:hiddenFill>
              </a:ext>
            </a:extLst>
          </p:spPr>
        </p:cxnSp>
        <p:cxnSp>
          <p:nvCxnSpPr>
            <p:cNvPr id="9" name="Straight Arrow Connector 111"/>
            <p:cNvCxnSpPr>
              <a:cxnSpLocks/>
            </p:cNvCxnSpPr>
            <p:nvPr/>
          </p:nvCxnSpPr>
          <p:spPr bwMode="auto">
            <a:xfrm flipH="1">
              <a:off x="4613355" y="2973527"/>
              <a:ext cx="801687" cy="573088"/>
            </a:xfrm>
            <a:prstGeom prst="straightConnector1">
              <a:avLst/>
            </a:prstGeom>
            <a:noFill/>
            <a:ln w="38100">
              <a:solidFill>
                <a:srgbClr val="1E88DA"/>
              </a:solidFill>
              <a:round/>
              <a:headEnd/>
              <a:tailEnd type="triangle" w="med" len="med"/>
            </a:ln>
            <a:extLst>
              <a:ext uri="{909E8E84-426E-40DD-AFC4-6F175D3DCCD1}">
                <a14:hiddenFill xmlns:a14="http://schemas.microsoft.com/office/drawing/2010/main">
                  <a:noFill/>
                </a14:hiddenFill>
              </a:ext>
            </a:extLst>
          </p:spPr>
        </p:cxnSp>
        <p:grpSp>
          <p:nvGrpSpPr>
            <p:cNvPr id="10" name="Group 9"/>
            <p:cNvGrpSpPr/>
            <p:nvPr/>
          </p:nvGrpSpPr>
          <p:grpSpPr>
            <a:xfrm>
              <a:off x="4536143" y="3685438"/>
              <a:ext cx="1082675" cy="2600325"/>
              <a:chOff x="7401501" y="3556794"/>
              <a:chExt cx="1082675" cy="2600325"/>
            </a:xfrm>
          </p:grpSpPr>
          <p:sp>
            <p:nvSpPr>
              <p:cNvPr id="43" name="Rectangle 42">
                <a:extLst/>
              </p:cNvPr>
              <p:cNvSpPr/>
              <p:nvPr/>
            </p:nvSpPr>
            <p:spPr>
              <a:xfrm>
                <a:off x="7481888" y="4687888"/>
                <a:ext cx="881062" cy="209550"/>
              </a:xfrm>
              <a:prstGeom prst="rect">
                <a:avLst/>
              </a:prstGeom>
              <a:solidFill>
                <a:srgbClr val="15588B"/>
              </a:solidFill>
              <a:ln w="25400" cap="flat" cmpd="sng" algn="ctr">
                <a:noFill/>
                <a:prstDash val="solid"/>
              </a:ln>
              <a:effectLst/>
            </p:spPr>
            <p:txBody>
              <a:bodyPr anchor="ctr"/>
              <a:lstStyle/>
              <a:p>
                <a:pPr algn="ctr" defTabSz="341606">
                  <a:defRPr/>
                </a:pPr>
                <a:r>
                  <a:rPr lang="en-US" sz="900" kern="0" dirty="0">
                    <a:solidFill>
                      <a:prstClr val="white"/>
                    </a:solidFill>
                    <a:latin typeface="Arial"/>
                  </a:rPr>
                  <a:t>Linux</a:t>
                </a:r>
              </a:p>
            </p:txBody>
          </p:sp>
          <p:sp>
            <p:nvSpPr>
              <p:cNvPr id="44" name="Rectangle 43"/>
              <p:cNvSpPr>
                <a:spLocks noChangeArrowheads="1"/>
              </p:cNvSpPr>
              <p:nvPr/>
            </p:nvSpPr>
            <p:spPr bwMode="auto">
              <a:xfrm>
                <a:off x="7496175" y="3713163"/>
                <a:ext cx="844550" cy="669925"/>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defTabSz="341606">
                  <a:defRPr/>
                </a:pPr>
                <a:r>
                  <a:rPr lang="en-US" sz="700" kern="0" dirty="0">
                    <a:solidFill>
                      <a:prstClr val="black"/>
                    </a:solidFill>
                    <a:latin typeface="Arial"/>
                  </a:rPr>
                  <a:t>service</a:t>
                </a:r>
              </a:p>
            </p:txBody>
          </p:sp>
          <p:sp>
            <p:nvSpPr>
              <p:cNvPr id="45" name="Rectangle 44"/>
              <p:cNvSpPr>
                <a:spLocks noChangeArrowheads="1"/>
              </p:cNvSpPr>
              <p:nvPr/>
            </p:nvSpPr>
            <p:spPr bwMode="auto">
              <a:xfrm>
                <a:off x="7478713" y="4452938"/>
                <a:ext cx="862012" cy="185737"/>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defTabSz="341606">
                  <a:defRPr/>
                </a:pPr>
                <a:r>
                  <a:rPr lang="en-US" sz="900" kern="0" dirty="0">
                    <a:solidFill>
                      <a:prstClr val="black"/>
                    </a:solidFill>
                    <a:latin typeface="Arial"/>
                  </a:rPr>
                  <a:t>ICP</a:t>
                </a:r>
              </a:p>
            </p:txBody>
          </p:sp>
          <p:sp>
            <p:nvSpPr>
              <p:cNvPr id="46" name="Rectangle 45">
                <a:extLst/>
              </p:cNvPr>
              <p:cNvSpPr/>
              <p:nvPr/>
            </p:nvSpPr>
            <p:spPr>
              <a:xfrm>
                <a:off x="7401501" y="3556794"/>
                <a:ext cx="1082675" cy="2600325"/>
              </a:xfrm>
              <a:prstGeom prst="rect">
                <a:avLst/>
              </a:prstGeom>
              <a:noFill/>
              <a:ln w="28575" cap="flat" cmpd="sng" algn="ctr">
                <a:solidFill>
                  <a:srgbClr val="00B050"/>
                </a:solidFill>
                <a:prstDash val="sysDot"/>
              </a:ln>
              <a:effectLst/>
            </p:spPr>
            <p:txBody>
              <a:bodyPr anchor="ctr"/>
              <a:lstStyle/>
              <a:p>
                <a:pPr algn="ctr" defTabSz="341606">
                  <a:defRPr/>
                </a:pPr>
                <a:endParaRPr lang="en-US" kern="0" dirty="0">
                  <a:solidFill>
                    <a:srgbClr val="1E88DA"/>
                  </a:solidFill>
                  <a:latin typeface="Arial"/>
                </a:endParaRPr>
              </a:p>
            </p:txBody>
          </p:sp>
          <p:sp>
            <p:nvSpPr>
              <p:cNvPr id="47" name="TextBox 46">
                <a:extLst/>
              </p:cNvPr>
              <p:cNvSpPr txBox="1"/>
              <p:nvPr/>
            </p:nvSpPr>
            <p:spPr>
              <a:xfrm>
                <a:off x="7413625" y="5578475"/>
                <a:ext cx="913071" cy="564257"/>
              </a:xfrm>
              <a:prstGeom prst="rect">
                <a:avLst/>
              </a:prstGeom>
              <a:noFill/>
            </p:spPr>
            <p:txBody>
              <a:bodyPr wrap="none">
                <a:spAutoFit/>
              </a:bodyPr>
              <a:lstStyle/>
              <a:p>
                <a:pPr defTabSz="341606">
                  <a:defRPr/>
                </a:pPr>
                <a:r>
                  <a:rPr lang="en-US" dirty="0">
                    <a:solidFill>
                      <a:schemeClr val="tx1"/>
                    </a:solidFill>
                    <a:latin typeface="Arial"/>
                  </a:rPr>
                  <a:t>Power </a:t>
                </a:r>
                <a:endParaRPr lang="en-US" sz="1100" dirty="0">
                  <a:latin typeface="Arial"/>
                </a:endParaRPr>
              </a:p>
              <a:p>
                <a:pPr defTabSz="341606">
                  <a:defRPr/>
                </a:pPr>
                <a:r>
                  <a:rPr lang="en-US" sz="800" dirty="0">
                    <a:latin typeface="Arial"/>
                  </a:rPr>
                  <a:t>(On-prem)</a:t>
                </a:r>
              </a:p>
            </p:txBody>
          </p:sp>
          <p:sp>
            <p:nvSpPr>
              <p:cNvPr id="48" name="Rectangle 47">
                <a:extLst/>
              </p:cNvPr>
              <p:cNvSpPr/>
              <p:nvPr/>
            </p:nvSpPr>
            <p:spPr>
              <a:xfrm>
                <a:off x="7478713" y="4991100"/>
                <a:ext cx="889000" cy="422275"/>
              </a:xfrm>
              <a:prstGeom prst="rect">
                <a:avLst/>
              </a:prstGeom>
              <a:solidFill>
                <a:srgbClr val="15588B"/>
              </a:solidFill>
              <a:ln w="25400" cap="flat" cmpd="sng" algn="ctr">
                <a:noFill/>
                <a:prstDash val="solid"/>
              </a:ln>
              <a:effectLst/>
            </p:spPr>
            <p:txBody>
              <a:bodyPr anchor="ctr"/>
              <a:lstStyle/>
              <a:p>
                <a:pPr algn="ctr" defTabSz="341606">
                  <a:defRPr/>
                </a:pPr>
                <a:r>
                  <a:rPr lang="en-US" sz="900" kern="0" dirty="0">
                    <a:solidFill>
                      <a:srgbClr val="FFFFFF"/>
                    </a:solidFill>
                    <a:latin typeface="Arial"/>
                  </a:rPr>
                  <a:t>PowerVM</a:t>
                </a:r>
              </a:p>
            </p:txBody>
          </p:sp>
        </p:grpSp>
        <p:pic>
          <p:nvPicPr>
            <p:cNvPr id="11" name="Picture 13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02653" y="3841807"/>
              <a:ext cx="1179126" cy="139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38"/>
            <p:cNvCxnSpPr>
              <a:cxnSpLocks/>
            </p:cNvCxnSpPr>
            <p:nvPr/>
          </p:nvCxnSpPr>
          <p:spPr bwMode="auto">
            <a:xfrm>
              <a:off x="5979025" y="2701638"/>
              <a:ext cx="338137" cy="957263"/>
            </a:xfrm>
            <a:prstGeom prst="straightConnector1">
              <a:avLst/>
            </a:prstGeom>
            <a:noFill/>
            <a:ln w="38100">
              <a:solidFill>
                <a:srgbClr val="1E88DA"/>
              </a:solidFill>
              <a:round/>
              <a:headEnd/>
              <a:tailEnd type="triangle" w="med" len="med"/>
            </a:ln>
            <a:extLst>
              <a:ext uri="{909E8E84-426E-40DD-AFC4-6F175D3DCCD1}">
                <a14:hiddenFill xmlns:a14="http://schemas.microsoft.com/office/drawing/2010/main">
                  <a:noFill/>
                </a14:hiddenFill>
              </a:ext>
            </a:extLst>
          </p:spPr>
        </p:cxnSp>
        <p:sp>
          <p:nvSpPr>
            <p:cNvPr id="13" name="TextBox 139"/>
            <p:cNvSpPr txBox="1">
              <a:spLocks noChangeArrowheads="1"/>
            </p:cNvSpPr>
            <p:nvPr/>
          </p:nvSpPr>
          <p:spPr bwMode="auto">
            <a:xfrm>
              <a:off x="7789765" y="5333663"/>
              <a:ext cx="130218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4025">
                <a:defRPr>
                  <a:solidFill>
                    <a:schemeClr val="tx1"/>
                  </a:solidFill>
                  <a:latin typeface="Calibri" charset="0"/>
                </a:defRPr>
              </a:lvl1pPr>
              <a:lvl2pPr marL="742950" indent="-285750" defTabSz="454025">
                <a:defRPr>
                  <a:solidFill>
                    <a:schemeClr val="tx1"/>
                  </a:solidFill>
                  <a:latin typeface="Calibri" charset="0"/>
                </a:defRPr>
              </a:lvl2pPr>
              <a:lvl3pPr marL="1143000" indent="-228600" defTabSz="454025">
                <a:defRPr>
                  <a:solidFill>
                    <a:schemeClr val="tx1"/>
                  </a:solidFill>
                  <a:latin typeface="Calibri" charset="0"/>
                </a:defRPr>
              </a:lvl3pPr>
              <a:lvl4pPr marL="1600200" indent="-228600" defTabSz="454025">
                <a:defRPr>
                  <a:solidFill>
                    <a:schemeClr val="tx1"/>
                  </a:solidFill>
                  <a:latin typeface="Calibri" charset="0"/>
                </a:defRPr>
              </a:lvl4pPr>
              <a:lvl5pPr marL="2057400" indent="-228600" defTabSz="454025">
                <a:defRPr>
                  <a:solidFill>
                    <a:schemeClr val="tx1"/>
                  </a:solidFill>
                  <a:latin typeface="Calibri" charset="0"/>
                </a:defRPr>
              </a:lvl5pPr>
              <a:lvl6pPr marL="2514600" indent="-228600" defTabSz="454025" eaLnBrk="0" fontAlgn="base" hangingPunct="0">
                <a:spcBef>
                  <a:spcPct val="0"/>
                </a:spcBef>
                <a:spcAft>
                  <a:spcPct val="0"/>
                </a:spcAft>
                <a:defRPr>
                  <a:solidFill>
                    <a:schemeClr val="tx1"/>
                  </a:solidFill>
                  <a:latin typeface="Calibri" charset="0"/>
                </a:defRPr>
              </a:lvl6pPr>
              <a:lvl7pPr marL="2971800" indent="-228600" defTabSz="454025" eaLnBrk="0" fontAlgn="base" hangingPunct="0">
                <a:spcBef>
                  <a:spcPct val="0"/>
                </a:spcBef>
                <a:spcAft>
                  <a:spcPct val="0"/>
                </a:spcAft>
                <a:defRPr>
                  <a:solidFill>
                    <a:schemeClr val="tx1"/>
                  </a:solidFill>
                  <a:latin typeface="Calibri" charset="0"/>
                </a:defRPr>
              </a:lvl7pPr>
              <a:lvl8pPr marL="3429000" indent="-228600" defTabSz="454025" eaLnBrk="0" fontAlgn="base" hangingPunct="0">
                <a:spcBef>
                  <a:spcPct val="0"/>
                </a:spcBef>
                <a:spcAft>
                  <a:spcPct val="0"/>
                </a:spcAft>
                <a:defRPr>
                  <a:solidFill>
                    <a:schemeClr val="tx1"/>
                  </a:solidFill>
                  <a:latin typeface="Calibri" charset="0"/>
                </a:defRPr>
              </a:lvl8pPr>
              <a:lvl9pPr marL="3886200" indent="-228600" defTabSz="454025" eaLnBrk="0" fontAlgn="base" hangingPunct="0">
                <a:spcBef>
                  <a:spcPct val="0"/>
                </a:spcBef>
                <a:spcAft>
                  <a:spcPct val="0"/>
                </a:spcAft>
                <a:defRPr>
                  <a:solidFill>
                    <a:schemeClr val="tx1"/>
                  </a:solidFill>
                  <a:latin typeface="Calibri" charset="0"/>
                </a:defRPr>
              </a:lvl9pPr>
            </a:lstStyle>
            <a:p>
              <a:pPr eaLnBrk="1" hangingPunct="1"/>
              <a:r>
                <a:rPr lang="en-US" altLang="en-US" sz="1100" dirty="0">
                  <a:latin typeface="Arial" charset="0"/>
                </a:rPr>
                <a:t>Public Cloud</a:t>
              </a:r>
            </a:p>
          </p:txBody>
        </p:sp>
        <p:grpSp>
          <p:nvGrpSpPr>
            <p:cNvPr id="14" name="Group 47"/>
            <p:cNvGrpSpPr>
              <a:grpSpLocks/>
            </p:cNvGrpSpPr>
            <p:nvPr/>
          </p:nvGrpSpPr>
          <p:grpSpPr bwMode="auto">
            <a:xfrm>
              <a:off x="4824740" y="2218389"/>
              <a:ext cx="1544638" cy="857138"/>
              <a:chOff x="3401897" y="1784302"/>
              <a:chExt cx="1544572" cy="857675"/>
            </a:xfrm>
          </p:grpSpPr>
          <p:grpSp>
            <p:nvGrpSpPr>
              <p:cNvPr id="39" name="Group 38">
                <a:extLst/>
              </p:cNvPr>
              <p:cNvGrpSpPr/>
              <p:nvPr/>
            </p:nvGrpSpPr>
            <p:grpSpPr>
              <a:xfrm>
                <a:off x="3401897" y="1784302"/>
                <a:ext cx="1544572" cy="857675"/>
                <a:chOff x="7842865" y="1189230"/>
                <a:chExt cx="1409296" cy="1220889"/>
              </a:xfrm>
              <a:effectLst>
                <a:outerShdw blurRad="50800" dist="38100" dir="5400000" algn="t" rotWithShape="0">
                  <a:prstClr val="black">
                    <a:alpha val="40000"/>
                  </a:prstClr>
                </a:outerShdw>
              </a:effectLst>
            </p:grpSpPr>
            <p:sp>
              <p:nvSpPr>
                <p:cNvPr id="41" name="Rectangle 38">
                  <a:extLst/>
                </p:cNvPr>
                <p:cNvSpPr/>
                <p:nvPr/>
              </p:nvSpPr>
              <p:spPr>
                <a:xfrm>
                  <a:off x="7842865" y="1189230"/>
                  <a:ext cx="1409296" cy="103563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solidFill>
                      <a:srgbClr val="000000"/>
                    </a:solidFill>
                  </a:endParaRPr>
                </a:p>
              </p:txBody>
            </p:sp>
            <p:sp>
              <p:nvSpPr>
                <p:cNvPr id="42" name="TextBox 15">
                  <a:extLst/>
                </p:cNvPr>
                <p:cNvSpPr txBox="1">
                  <a:spLocks noChangeArrowheads="1"/>
                </p:cNvSpPr>
                <p:nvPr/>
              </p:nvSpPr>
              <p:spPr bwMode="auto">
                <a:xfrm>
                  <a:off x="7973492" y="1698744"/>
                  <a:ext cx="1211206" cy="711375"/>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Helvetica" panose="020B0604020202020204" pitchFamily="34" charset="0"/>
                    </a:defRPr>
                  </a:lvl1pPr>
                  <a:lvl2pPr marL="742950" indent="-285750">
                    <a:defRPr sz="2400">
                      <a:solidFill>
                        <a:schemeClr val="tx1"/>
                      </a:solidFill>
                      <a:latin typeface="Helvetica" panose="020B0604020202020204" pitchFamily="34" charset="0"/>
                    </a:defRPr>
                  </a:lvl2pPr>
                  <a:lvl3pPr marL="1143000" indent="-228600">
                    <a:defRPr sz="2400">
                      <a:solidFill>
                        <a:schemeClr val="tx1"/>
                      </a:solidFill>
                      <a:latin typeface="Helvetica" panose="020B0604020202020204" pitchFamily="34" charset="0"/>
                    </a:defRPr>
                  </a:lvl3pPr>
                  <a:lvl4pPr marL="1600200" indent="-228600">
                    <a:defRPr sz="2400">
                      <a:solidFill>
                        <a:schemeClr val="tx1"/>
                      </a:solidFill>
                      <a:latin typeface="Helvetica" panose="020B0604020202020204" pitchFamily="34" charset="0"/>
                    </a:defRPr>
                  </a:lvl4pPr>
                  <a:lvl5pPr marL="2057400" indent="-228600">
                    <a:defRPr sz="2400">
                      <a:solidFill>
                        <a:schemeClr val="tx1"/>
                      </a:solidFill>
                      <a:latin typeface="Helvetica" panose="020B0604020202020204" pitchFamily="34" charset="0"/>
                    </a:defRPr>
                  </a:lvl5pPr>
                  <a:lvl6pPr marL="2514600" indent="-228600" eaLnBrk="0" fontAlgn="base" hangingPunct="0">
                    <a:spcBef>
                      <a:spcPct val="0"/>
                    </a:spcBef>
                    <a:spcAft>
                      <a:spcPct val="0"/>
                    </a:spcAft>
                    <a:defRPr sz="2400">
                      <a:solidFill>
                        <a:schemeClr val="tx1"/>
                      </a:solidFill>
                      <a:latin typeface="Helvetica" panose="020B0604020202020204" pitchFamily="34" charset="0"/>
                    </a:defRPr>
                  </a:lvl6pPr>
                  <a:lvl7pPr marL="2971800" indent="-228600" eaLnBrk="0" fontAlgn="base" hangingPunct="0">
                    <a:spcBef>
                      <a:spcPct val="0"/>
                    </a:spcBef>
                    <a:spcAft>
                      <a:spcPct val="0"/>
                    </a:spcAft>
                    <a:defRPr sz="2400">
                      <a:solidFill>
                        <a:schemeClr val="tx1"/>
                      </a:solidFill>
                      <a:latin typeface="Helvetica" panose="020B0604020202020204" pitchFamily="34" charset="0"/>
                    </a:defRPr>
                  </a:lvl7pPr>
                  <a:lvl8pPr marL="3429000" indent="-228600" eaLnBrk="0" fontAlgn="base" hangingPunct="0">
                    <a:spcBef>
                      <a:spcPct val="0"/>
                    </a:spcBef>
                    <a:spcAft>
                      <a:spcPct val="0"/>
                    </a:spcAft>
                    <a:defRPr sz="2400">
                      <a:solidFill>
                        <a:schemeClr val="tx1"/>
                      </a:solidFill>
                      <a:latin typeface="Helvetica" panose="020B0604020202020204" pitchFamily="34" charset="0"/>
                    </a:defRPr>
                  </a:lvl8pPr>
                  <a:lvl9pPr marL="3886200" indent="-228600" eaLnBrk="0" fontAlgn="base" hangingPunct="0">
                    <a:spcBef>
                      <a:spcPct val="0"/>
                    </a:spcBef>
                    <a:spcAft>
                      <a:spcPct val="0"/>
                    </a:spcAft>
                    <a:defRPr sz="2400">
                      <a:solidFill>
                        <a:schemeClr val="tx1"/>
                      </a:solidFill>
                      <a:latin typeface="Helvetica" panose="020B0604020202020204" pitchFamily="34" charset="0"/>
                    </a:defRPr>
                  </a:lvl9pPr>
                </a:lstStyle>
                <a:p>
                  <a:pPr algn="ctr">
                    <a:defRPr/>
                  </a:pPr>
                  <a:r>
                    <a:rPr lang="en-US" altLang="en-US" sz="800" dirty="0">
                      <a:solidFill>
                        <a:srgbClr val="000000"/>
                      </a:solidFill>
                    </a:rPr>
                    <a:t>ICP master on Intel or Power</a:t>
                  </a:r>
                </a:p>
              </p:txBody>
            </p:sp>
          </p:grpSp>
          <p:pic>
            <p:nvPicPr>
              <p:cNvPr id="40" name="Picture 4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92407" y="1866776"/>
                <a:ext cx="330307" cy="32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Group 14"/>
            <p:cNvGrpSpPr/>
            <p:nvPr/>
          </p:nvGrpSpPr>
          <p:grpSpPr>
            <a:xfrm>
              <a:off x="1445086" y="3535116"/>
              <a:ext cx="2744117" cy="2992684"/>
              <a:chOff x="3535362" y="3387727"/>
              <a:chExt cx="2744117" cy="2992684"/>
            </a:xfrm>
          </p:grpSpPr>
          <p:pic>
            <p:nvPicPr>
              <p:cNvPr id="24"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11328" y="3387727"/>
                <a:ext cx="2306632" cy="29926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a:extLst/>
              </p:cNvPr>
              <p:cNvSpPr/>
              <p:nvPr/>
            </p:nvSpPr>
            <p:spPr>
              <a:xfrm>
                <a:off x="3535362" y="3551238"/>
                <a:ext cx="2744117" cy="2605087"/>
              </a:xfrm>
              <a:prstGeom prst="rect">
                <a:avLst/>
              </a:prstGeom>
              <a:noFill/>
              <a:ln w="28575" cap="flat" cmpd="sng" algn="ctr">
                <a:solidFill>
                  <a:srgbClr val="00B050"/>
                </a:solidFill>
                <a:prstDash val="sysDot"/>
              </a:ln>
              <a:effectLst/>
            </p:spPr>
            <p:txBody>
              <a:bodyPr anchor="ctr"/>
              <a:lstStyle/>
              <a:p>
                <a:pPr algn="ctr" defTabSz="341606">
                  <a:defRPr/>
                </a:pPr>
                <a:endParaRPr lang="en-US" kern="0" dirty="0">
                  <a:solidFill>
                    <a:srgbClr val="1E88DA"/>
                  </a:solidFill>
                  <a:latin typeface="Arial"/>
                </a:endParaRPr>
              </a:p>
            </p:txBody>
          </p:sp>
          <p:sp>
            <p:nvSpPr>
              <p:cNvPr id="26" name="TextBox 132"/>
              <p:cNvSpPr txBox="1">
                <a:spLocks noChangeArrowheads="1"/>
              </p:cNvSpPr>
              <p:nvPr/>
            </p:nvSpPr>
            <p:spPr bwMode="auto">
              <a:xfrm>
                <a:off x="3996069" y="5799338"/>
                <a:ext cx="2119718" cy="57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4025">
                  <a:defRPr>
                    <a:solidFill>
                      <a:schemeClr val="tx1"/>
                    </a:solidFill>
                    <a:latin typeface="Calibri" charset="0"/>
                  </a:defRPr>
                </a:lvl1pPr>
                <a:lvl2pPr marL="742950" indent="-285750" defTabSz="454025">
                  <a:defRPr>
                    <a:solidFill>
                      <a:schemeClr val="tx1"/>
                    </a:solidFill>
                    <a:latin typeface="Calibri" charset="0"/>
                  </a:defRPr>
                </a:lvl2pPr>
                <a:lvl3pPr marL="1143000" indent="-228600" defTabSz="454025">
                  <a:defRPr>
                    <a:solidFill>
                      <a:schemeClr val="tx1"/>
                    </a:solidFill>
                    <a:latin typeface="Calibri" charset="0"/>
                  </a:defRPr>
                </a:lvl3pPr>
                <a:lvl4pPr marL="1600200" indent="-228600" defTabSz="454025">
                  <a:defRPr>
                    <a:solidFill>
                      <a:schemeClr val="tx1"/>
                    </a:solidFill>
                    <a:latin typeface="Calibri" charset="0"/>
                  </a:defRPr>
                </a:lvl4pPr>
                <a:lvl5pPr marL="2057400" indent="-228600" defTabSz="454025">
                  <a:defRPr>
                    <a:solidFill>
                      <a:schemeClr val="tx1"/>
                    </a:solidFill>
                    <a:latin typeface="Calibri" charset="0"/>
                  </a:defRPr>
                </a:lvl5pPr>
                <a:lvl6pPr marL="2514600" indent="-228600" defTabSz="454025" eaLnBrk="0" fontAlgn="base" hangingPunct="0">
                  <a:spcBef>
                    <a:spcPct val="0"/>
                  </a:spcBef>
                  <a:spcAft>
                    <a:spcPct val="0"/>
                  </a:spcAft>
                  <a:defRPr>
                    <a:solidFill>
                      <a:schemeClr val="tx1"/>
                    </a:solidFill>
                    <a:latin typeface="Calibri" charset="0"/>
                  </a:defRPr>
                </a:lvl6pPr>
                <a:lvl7pPr marL="2971800" indent="-228600" defTabSz="454025" eaLnBrk="0" fontAlgn="base" hangingPunct="0">
                  <a:spcBef>
                    <a:spcPct val="0"/>
                  </a:spcBef>
                  <a:spcAft>
                    <a:spcPct val="0"/>
                  </a:spcAft>
                  <a:defRPr>
                    <a:solidFill>
                      <a:schemeClr val="tx1"/>
                    </a:solidFill>
                    <a:latin typeface="Calibri" charset="0"/>
                  </a:defRPr>
                </a:lvl7pPr>
                <a:lvl8pPr marL="3429000" indent="-228600" defTabSz="454025" eaLnBrk="0" fontAlgn="base" hangingPunct="0">
                  <a:spcBef>
                    <a:spcPct val="0"/>
                  </a:spcBef>
                  <a:spcAft>
                    <a:spcPct val="0"/>
                  </a:spcAft>
                  <a:defRPr>
                    <a:solidFill>
                      <a:schemeClr val="tx1"/>
                    </a:solidFill>
                    <a:latin typeface="Calibri" charset="0"/>
                  </a:defRPr>
                </a:lvl8pPr>
                <a:lvl9pPr marL="3886200" indent="-228600" defTabSz="454025" eaLnBrk="0" fontAlgn="base" hangingPunct="0">
                  <a:spcBef>
                    <a:spcPct val="0"/>
                  </a:spcBef>
                  <a:spcAft>
                    <a:spcPct val="0"/>
                  </a:spcAft>
                  <a:defRPr>
                    <a:solidFill>
                      <a:schemeClr val="tx1"/>
                    </a:solidFill>
                    <a:latin typeface="Calibri" charset="0"/>
                  </a:defRPr>
                </a:lvl9pPr>
              </a:lstStyle>
              <a:p>
                <a:pPr eaLnBrk="1" hangingPunct="1"/>
                <a:r>
                  <a:rPr lang="en-US" altLang="en-US" sz="1100" b="1" dirty="0">
                    <a:solidFill>
                      <a:srgbClr val="FFFFFF"/>
                    </a:solidFill>
                    <a:latin typeface="Arial" charset="0"/>
                  </a:rPr>
                  <a:t>Linux on Z / LinuxONE</a:t>
                </a:r>
              </a:p>
            </p:txBody>
          </p:sp>
          <p:grpSp>
            <p:nvGrpSpPr>
              <p:cNvPr id="27" name="Group 26"/>
              <p:cNvGrpSpPr/>
              <p:nvPr/>
            </p:nvGrpSpPr>
            <p:grpSpPr>
              <a:xfrm>
                <a:off x="3948849" y="3745707"/>
                <a:ext cx="2293937" cy="1943100"/>
                <a:chOff x="4481513" y="3702050"/>
                <a:chExt cx="2293937" cy="1943100"/>
              </a:xfrm>
            </p:grpSpPr>
            <p:sp>
              <p:nvSpPr>
                <p:cNvPr id="28" name="Rectangle 27">
                  <a:extLst/>
                </p:cNvPr>
                <p:cNvSpPr/>
                <p:nvPr/>
              </p:nvSpPr>
              <p:spPr>
                <a:xfrm>
                  <a:off x="4481513" y="5522913"/>
                  <a:ext cx="2222500" cy="122237"/>
                </a:xfrm>
                <a:prstGeom prst="rect">
                  <a:avLst/>
                </a:prstGeom>
                <a:solidFill>
                  <a:srgbClr val="F26522"/>
                </a:solidFill>
                <a:ln w="25400" cap="flat" cmpd="sng" algn="ctr">
                  <a:noFill/>
                  <a:prstDash val="solid"/>
                </a:ln>
                <a:effectLst/>
              </p:spPr>
              <p:txBody>
                <a:bodyPr anchor="ctr"/>
                <a:lstStyle/>
                <a:p>
                  <a:pPr algn="ctr" defTabSz="341606">
                    <a:defRPr/>
                  </a:pPr>
                  <a:r>
                    <a:rPr lang="en-US" sz="1000" kern="0" dirty="0">
                      <a:solidFill>
                        <a:srgbClr val="FFFFFF"/>
                      </a:solidFill>
                      <a:latin typeface="Arial"/>
                    </a:rPr>
                    <a:t>CPs/mem/IO/hipersockets</a:t>
                  </a:r>
                </a:p>
              </p:txBody>
            </p:sp>
            <p:sp>
              <p:nvSpPr>
                <p:cNvPr id="29" name="Rectangle 28">
                  <a:extLst/>
                </p:cNvPr>
                <p:cNvSpPr/>
                <p:nvPr/>
              </p:nvSpPr>
              <p:spPr>
                <a:xfrm>
                  <a:off x="4604543" y="5000626"/>
                  <a:ext cx="1082456" cy="422275"/>
                </a:xfrm>
                <a:prstGeom prst="rect">
                  <a:avLst/>
                </a:prstGeom>
                <a:solidFill>
                  <a:srgbClr val="15588B"/>
                </a:solidFill>
                <a:ln w="25400" cap="flat" cmpd="sng" algn="ctr">
                  <a:noFill/>
                  <a:prstDash val="solid"/>
                </a:ln>
                <a:effectLst/>
              </p:spPr>
              <p:txBody>
                <a:bodyPr anchor="ctr"/>
                <a:lstStyle/>
                <a:p>
                  <a:pPr algn="ctr" defTabSz="341606">
                    <a:defRPr/>
                  </a:pPr>
                  <a:r>
                    <a:rPr lang="en-US" sz="1000" kern="0" dirty="0">
                      <a:solidFill>
                        <a:srgbClr val="FFFFFF"/>
                      </a:solidFill>
                      <a:latin typeface="Arial"/>
                    </a:rPr>
                    <a:t>z/VM</a:t>
                  </a:r>
                </a:p>
              </p:txBody>
            </p:sp>
            <p:sp>
              <p:nvSpPr>
                <p:cNvPr id="30" name="Rectangle 29"/>
                <p:cNvSpPr>
                  <a:spLocks noChangeArrowheads="1"/>
                </p:cNvSpPr>
                <p:nvPr/>
              </p:nvSpPr>
              <p:spPr bwMode="auto">
                <a:xfrm>
                  <a:off x="4605338" y="3709988"/>
                  <a:ext cx="611187" cy="669925"/>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defTabSz="341606">
                    <a:defRPr/>
                  </a:pPr>
                  <a:r>
                    <a:rPr lang="en-US" sz="700" kern="0" dirty="0">
                      <a:solidFill>
                        <a:prstClr val="black"/>
                      </a:solidFill>
                      <a:latin typeface="Arial"/>
                    </a:rPr>
                    <a:t>service</a:t>
                  </a:r>
                </a:p>
              </p:txBody>
            </p:sp>
            <p:sp>
              <p:nvSpPr>
                <p:cNvPr id="31" name="Rectangle 30"/>
                <p:cNvSpPr>
                  <a:spLocks noChangeArrowheads="1"/>
                </p:cNvSpPr>
                <p:nvPr/>
              </p:nvSpPr>
              <p:spPr bwMode="auto">
                <a:xfrm>
                  <a:off x="5299075" y="3702050"/>
                  <a:ext cx="647700" cy="668338"/>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defTabSz="341606">
                    <a:defRPr/>
                  </a:pPr>
                  <a:r>
                    <a:rPr lang="en-US" sz="700" kern="0" dirty="0">
                      <a:solidFill>
                        <a:prstClr val="black"/>
                      </a:solidFill>
                      <a:latin typeface="Arial"/>
                    </a:rPr>
                    <a:t>service</a:t>
                  </a:r>
                </a:p>
              </p:txBody>
            </p:sp>
            <p:sp>
              <p:nvSpPr>
                <p:cNvPr id="32" name="Rectangle 31"/>
                <p:cNvSpPr>
                  <a:spLocks noChangeArrowheads="1"/>
                </p:cNvSpPr>
                <p:nvPr/>
              </p:nvSpPr>
              <p:spPr bwMode="auto">
                <a:xfrm>
                  <a:off x="6027738" y="3714750"/>
                  <a:ext cx="620712" cy="669925"/>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defTabSz="341606">
                    <a:defRPr/>
                  </a:pPr>
                  <a:r>
                    <a:rPr lang="en-US" sz="700" kern="0" dirty="0">
                      <a:solidFill>
                        <a:prstClr val="black"/>
                      </a:solidFill>
                      <a:latin typeface="Arial"/>
                    </a:rPr>
                    <a:t>service</a:t>
                  </a:r>
                </a:p>
              </p:txBody>
            </p:sp>
            <p:sp>
              <p:nvSpPr>
                <p:cNvPr id="33" name="Rectangle 32">
                  <a:extLst/>
                </p:cNvPr>
                <p:cNvSpPr/>
                <p:nvPr/>
              </p:nvSpPr>
              <p:spPr>
                <a:xfrm>
                  <a:off x="4613275" y="4694238"/>
                  <a:ext cx="1050925" cy="215900"/>
                </a:xfrm>
                <a:prstGeom prst="rect">
                  <a:avLst/>
                </a:prstGeom>
                <a:solidFill>
                  <a:srgbClr val="15588B"/>
                </a:solidFill>
                <a:ln w="25400" cap="flat" cmpd="sng" algn="ctr">
                  <a:noFill/>
                  <a:prstDash val="solid"/>
                </a:ln>
                <a:effectLst/>
              </p:spPr>
              <p:txBody>
                <a:bodyPr anchor="ctr"/>
                <a:lstStyle/>
                <a:p>
                  <a:pPr algn="ctr" defTabSz="341606">
                    <a:defRPr/>
                  </a:pPr>
                  <a:r>
                    <a:rPr lang="en-US" sz="1000" kern="0" dirty="0">
                      <a:solidFill>
                        <a:prstClr val="white"/>
                      </a:solidFill>
                      <a:latin typeface="Arial"/>
                    </a:rPr>
                    <a:t>Linux</a:t>
                  </a:r>
                </a:p>
              </p:txBody>
            </p:sp>
            <p:sp>
              <p:nvSpPr>
                <p:cNvPr id="34" name="Rectangle 33">
                  <a:extLst/>
                </p:cNvPr>
                <p:cNvSpPr/>
                <p:nvPr/>
              </p:nvSpPr>
              <p:spPr>
                <a:xfrm>
                  <a:off x="5724525" y="4687888"/>
                  <a:ext cx="1050925" cy="214312"/>
                </a:xfrm>
                <a:prstGeom prst="rect">
                  <a:avLst/>
                </a:prstGeom>
                <a:solidFill>
                  <a:srgbClr val="15588B"/>
                </a:solidFill>
                <a:ln w="25400" cap="flat" cmpd="sng" algn="ctr">
                  <a:noFill/>
                  <a:prstDash val="solid"/>
                </a:ln>
                <a:effectLst/>
              </p:spPr>
              <p:txBody>
                <a:bodyPr anchor="ctr"/>
                <a:lstStyle/>
                <a:p>
                  <a:pPr algn="ctr" defTabSz="341606">
                    <a:defRPr/>
                  </a:pPr>
                  <a:r>
                    <a:rPr lang="en-US" sz="1000" kern="0" dirty="0">
                      <a:solidFill>
                        <a:prstClr val="white"/>
                      </a:solidFill>
                      <a:latin typeface="Arial"/>
                    </a:rPr>
                    <a:t>Linux</a:t>
                  </a:r>
                </a:p>
              </p:txBody>
            </p:sp>
            <p:sp>
              <p:nvSpPr>
                <p:cNvPr id="35" name="Rectangle 34"/>
                <p:cNvSpPr>
                  <a:spLocks noChangeArrowheads="1"/>
                </p:cNvSpPr>
                <p:nvPr/>
              </p:nvSpPr>
              <p:spPr bwMode="auto">
                <a:xfrm>
                  <a:off x="4595813" y="4446588"/>
                  <a:ext cx="636587" cy="217487"/>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defTabSz="341606">
                    <a:defRPr/>
                  </a:pPr>
                  <a:r>
                    <a:rPr lang="en-US" sz="900" kern="0" dirty="0">
                      <a:solidFill>
                        <a:prstClr val="black"/>
                      </a:solidFill>
                      <a:latin typeface="Arial"/>
                    </a:rPr>
                    <a:t>ICP</a:t>
                  </a:r>
                </a:p>
              </p:txBody>
            </p:sp>
            <p:sp>
              <p:nvSpPr>
                <p:cNvPr id="36" name="Rectangle 35">
                  <a:extLst/>
                </p:cNvPr>
                <p:cNvSpPr/>
                <p:nvPr/>
              </p:nvSpPr>
              <p:spPr>
                <a:xfrm>
                  <a:off x="5755500" y="4974637"/>
                  <a:ext cx="995124" cy="422275"/>
                </a:xfrm>
                <a:prstGeom prst="rect">
                  <a:avLst/>
                </a:prstGeom>
                <a:solidFill>
                  <a:srgbClr val="15588B"/>
                </a:solidFill>
                <a:ln w="25400" cap="flat" cmpd="sng" algn="ctr">
                  <a:noFill/>
                  <a:prstDash val="solid"/>
                </a:ln>
                <a:effectLst/>
              </p:spPr>
              <p:txBody>
                <a:bodyPr anchor="ctr"/>
                <a:lstStyle/>
                <a:p>
                  <a:pPr algn="ctr" defTabSz="341606">
                    <a:defRPr/>
                  </a:pPr>
                  <a:r>
                    <a:rPr lang="en-US" sz="1000" kern="0" dirty="0">
                      <a:solidFill>
                        <a:srgbClr val="FFFFFF"/>
                      </a:solidFill>
                      <a:latin typeface="Arial"/>
                    </a:rPr>
                    <a:t>KVM</a:t>
                  </a:r>
                </a:p>
              </p:txBody>
            </p:sp>
            <p:sp>
              <p:nvSpPr>
                <p:cNvPr id="37" name="Rectangle 36"/>
                <p:cNvSpPr>
                  <a:spLocks noChangeArrowheads="1"/>
                </p:cNvSpPr>
                <p:nvPr/>
              </p:nvSpPr>
              <p:spPr bwMode="auto">
                <a:xfrm>
                  <a:off x="5303838" y="4435475"/>
                  <a:ext cx="636587" cy="217488"/>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defTabSz="341606">
                    <a:defRPr/>
                  </a:pPr>
                  <a:r>
                    <a:rPr lang="en-US" sz="900" kern="0" dirty="0">
                      <a:solidFill>
                        <a:prstClr val="black"/>
                      </a:solidFill>
                      <a:latin typeface="Arial"/>
                    </a:rPr>
                    <a:t>ICP</a:t>
                  </a:r>
                </a:p>
              </p:txBody>
            </p:sp>
            <p:sp>
              <p:nvSpPr>
                <p:cNvPr id="38" name="Rectangle 37"/>
                <p:cNvSpPr>
                  <a:spLocks noChangeArrowheads="1"/>
                </p:cNvSpPr>
                <p:nvPr/>
              </p:nvSpPr>
              <p:spPr bwMode="auto">
                <a:xfrm>
                  <a:off x="6011863" y="4421188"/>
                  <a:ext cx="636587" cy="217487"/>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defTabSz="341606">
                    <a:defRPr/>
                  </a:pPr>
                  <a:r>
                    <a:rPr lang="en-US" sz="900" kern="0" dirty="0">
                      <a:solidFill>
                        <a:prstClr val="black"/>
                      </a:solidFill>
                      <a:latin typeface="Arial"/>
                    </a:rPr>
                    <a:t>ICP</a:t>
                  </a:r>
                </a:p>
              </p:txBody>
            </p:sp>
          </p:grpSp>
        </p:grpSp>
        <p:grpSp>
          <p:nvGrpSpPr>
            <p:cNvPr id="16" name="Group 15"/>
            <p:cNvGrpSpPr/>
            <p:nvPr/>
          </p:nvGrpSpPr>
          <p:grpSpPr>
            <a:xfrm>
              <a:off x="5949085" y="3685438"/>
              <a:ext cx="1082675" cy="2600325"/>
              <a:chOff x="7401501" y="3556794"/>
              <a:chExt cx="1082675" cy="2600325"/>
            </a:xfrm>
          </p:grpSpPr>
          <p:sp>
            <p:nvSpPr>
              <p:cNvPr id="19" name="Rectangle 18">
                <a:extLst/>
              </p:cNvPr>
              <p:cNvSpPr/>
              <p:nvPr/>
            </p:nvSpPr>
            <p:spPr>
              <a:xfrm>
                <a:off x="7481888" y="4687888"/>
                <a:ext cx="881062" cy="209550"/>
              </a:xfrm>
              <a:prstGeom prst="rect">
                <a:avLst/>
              </a:prstGeom>
              <a:solidFill>
                <a:srgbClr val="15588B"/>
              </a:solidFill>
              <a:ln w="25400" cap="flat" cmpd="sng" algn="ctr">
                <a:noFill/>
                <a:prstDash val="solid"/>
              </a:ln>
              <a:effectLst/>
            </p:spPr>
            <p:txBody>
              <a:bodyPr anchor="ctr"/>
              <a:lstStyle/>
              <a:p>
                <a:pPr algn="ctr" defTabSz="341606">
                  <a:defRPr/>
                </a:pPr>
                <a:r>
                  <a:rPr lang="en-US" sz="900" kern="0" dirty="0">
                    <a:solidFill>
                      <a:prstClr val="white"/>
                    </a:solidFill>
                    <a:latin typeface="Arial"/>
                  </a:rPr>
                  <a:t>Linux</a:t>
                </a:r>
              </a:p>
            </p:txBody>
          </p:sp>
          <p:sp>
            <p:nvSpPr>
              <p:cNvPr id="20" name="Rectangle 19"/>
              <p:cNvSpPr>
                <a:spLocks noChangeArrowheads="1"/>
              </p:cNvSpPr>
              <p:nvPr/>
            </p:nvSpPr>
            <p:spPr bwMode="auto">
              <a:xfrm>
                <a:off x="7496175" y="3713163"/>
                <a:ext cx="844550" cy="669925"/>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defTabSz="341606">
                  <a:defRPr/>
                </a:pPr>
                <a:r>
                  <a:rPr lang="en-US" sz="700" kern="0" dirty="0">
                    <a:solidFill>
                      <a:prstClr val="black"/>
                    </a:solidFill>
                    <a:latin typeface="Arial"/>
                  </a:rPr>
                  <a:t>service</a:t>
                </a:r>
              </a:p>
            </p:txBody>
          </p:sp>
          <p:sp>
            <p:nvSpPr>
              <p:cNvPr id="21" name="Rectangle 20">
                <a:extLst/>
              </p:cNvPr>
              <p:cNvSpPr/>
              <p:nvPr/>
            </p:nvSpPr>
            <p:spPr>
              <a:xfrm>
                <a:off x="7401501" y="3556794"/>
                <a:ext cx="1082675" cy="2600325"/>
              </a:xfrm>
              <a:prstGeom prst="rect">
                <a:avLst/>
              </a:prstGeom>
              <a:noFill/>
              <a:ln w="28575" cap="flat" cmpd="sng" algn="ctr">
                <a:solidFill>
                  <a:srgbClr val="00B050"/>
                </a:solidFill>
                <a:prstDash val="sysDot"/>
              </a:ln>
              <a:effectLst/>
            </p:spPr>
            <p:txBody>
              <a:bodyPr anchor="ctr"/>
              <a:lstStyle/>
              <a:p>
                <a:pPr algn="ctr" defTabSz="341606">
                  <a:defRPr/>
                </a:pPr>
                <a:endParaRPr lang="en-US" kern="0" dirty="0">
                  <a:solidFill>
                    <a:srgbClr val="1E88DA"/>
                  </a:solidFill>
                  <a:latin typeface="Arial"/>
                </a:endParaRPr>
              </a:p>
            </p:txBody>
          </p:sp>
          <p:sp>
            <p:nvSpPr>
              <p:cNvPr id="22" name="TextBox 21">
                <a:extLst/>
              </p:cNvPr>
              <p:cNvSpPr txBox="1"/>
              <p:nvPr/>
            </p:nvSpPr>
            <p:spPr>
              <a:xfrm>
                <a:off x="7413625" y="5578475"/>
                <a:ext cx="878874" cy="564257"/>
              </a:xfrm>
              <a:prstGeom prst="rect">
                <a:avLst/>
              </a:prstGeom>
              <a:noFill/>
            </p:spPr>
            <p:txBody>
              <a:bodyPr wrap="none">
                <a:spAutoFit/>
              </a:bodyPr>
              <a:lstStyle/>
              <a:p>
                <a:pPr defTabSz="341606">
                  <a:defRPr/>
                </a:pPr>
                <a:r>
                  <a:rPr lang="en-US" dirty="0">
                    <a:solidFill>
                      <a:schemeClr val="tx1"/>
                    </a:solidFill>
                    <a:latin typeface="Arial"/>
                  </a:rPr>
                  <a:t>Intel</a:t>
                </a:r>
                <a:r>
                  <a:rPr lang="en-US" sz="1100" dirty="0">
                    <a:latin typeface="Arial"/>
                  </a:rPr>
                  <a:t> </a:t>
                </a:r>
              </a:p>
              <a:p>
                <a:pPr defTabSz="341606">
                  <a:defRPr/>
                </a:pPr>
                <a:r>
                  <a:rPr lang="en-US" sz="800" dirty="0">
                    <a:latin typeface="Arial"/>
                  </a:rPr>
                  <a:t>(On-prem)</a:t>
                </a:r>
              </a:p>
            </p:txBody>
          </p:sp>
          <p:sp>
            <p:nvSpPr>
              <p:cNvPr id="23" name="Rectangle 22">
                <a:extLst/>
              </p:cNvPr>
              <p:cNvSpPr/>
              <p:nvPr/>
            </p:nvSpPr>
            <p:spPr>
              <a:xfrm>
                <a:off x="7478713" y="4991100"/>
                <a:ext cx="889000" cy="422275"/>
              </a:xfrm>
              <a:prstGeom prst="rect">
                <a:avLst/>
              </a:prstGeom>
              <a:solidFill>
                <a:srgbClr val="15588B"/>
              </a:solidFill>
              <a:ln w="25400" cap="flat" cmpd="sng" algn="ctr">
                <a:noFill/>
                <a:prstDash val="solid"/>
              </a:ln>
              <a:effectLst/>
            </p:spPr>
            <p:txBody>
              <a:bodyPr anchor="ctr"/>
              <a:lstStyle/>
              <a:p>
                <a:pPr algn="ctr" defTabSz="341606">
                  <a:defRPr/>
                </a:pPr>
                <a:r>
                  <a:rPr lang="en-US" sz="900" kern="0" dirty="0">
                    <a:solidFill>
                      <a:srgbClr val="FFFFFF"/>
                    </a:solidFill>
                    <a:latin typeface="Arial"/>
                  </a:rPr>
                  <a:t>VMWare ESXi</a:t>
                </a:r>
              </a:p>
            </p:txBody>
          </p:sp>
        </p:grpSp>
        <p:sp>
          <p:nvSpPr>
            <p:cNvPr id="17" name="Rectangle 16"/>
            <p:cNvSpPr/>
            <p:nvPr/>
          </p:nvSpPr>
          <p:spPr>
            <a:xfrm>
              <a:off x="1255593" y="2089945"/>
              <a:ext cx="6073255" cy="4437855"/>
            </a:xfrm>
            <a:prstGeom prst="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rot="2193518">
              <a:off x="6551799" y="2979809"/>
              <a:ext cx="1944820" cy="348813"/>
            </a:xfrm>
            <a:prstGeom prst="rect">
              <a:avLst/>
            </a:prstGeom>
            <a:noFill/>
          </p:spPr>
          <p:txBody>
            <a:bodyPr wrap="none" rtlCol="0">
              <a:spAutoFit/>
            </a:bodyPr>
            <a:lstStyle/>
            <a:p>
              <a:r>
                <a:rPr lang="en-US" sz="1100" dirty="0"/>
                <a:t>Secured Connection</a:t>
              </a:r>
            </a:p>
          </p:txBody>
        </p:sp>
      </p:grpSp>
      <p:sp>
        <p:nvSpPr>
          <p:cNvPr id="49" name="TextBox 48"/>
          <p:cNvSpPr txBox="1"/>
          <p:nvPr/>
        </p:nvSpPr>
        <p:spPr>
          <a:xfrm>
            <a:off x="3437243" y="752213"/>
            <a:ext cx="2401661" cy="207749"/>
          </a:xfrm>
          <a:prstGeom prst="rect">
            <a:avLst/>
          </a:prstGeom>
          <a:noFill/>
        </p:spPr>
        <p:txBody>
          <a:bodyPr wrap="square" lIns="68580" tIns="34290" rIns="68580" bIns="34290" rtlCol="0">
            <a:spAutoFit/>
          </a:bodyPr>
          <a:lstStyle/>
          <a:p>
            <a:r>
              <a:rPr lang="en-US" sz="900" dirty="0">
                <a:solidFill>
                  <a:srgbClr val="FF0000"/>
                </a:solidFill>
              </a:rPr>
              <a:t>Inside your Secured Firewall</a:t>
            </a:r>
          </a:p>
        </p:txBody>
      </p:sp>
      <p:sp>
        <p:nvSpPr>
          <p:cNvPr id="50" name="Rectangle 49"/>
          <p:cNvSpPr>
            <a:spLocks noChangeArrowheads="1"/>
          </p:cNvSpPr>
          <p:nvPr/>
        </p:nvSpPr>
        <p:spPr bwMode="auto">
          <a:xfrm>
            <a:off x="6774813" y="2542597"/>
            <a:ext cx="646509" cy="139303"/>
          </a:xfrm>
          <a:prstGeom prst="rect">
            <a:avLst/>
          </a:prstGeom>
          <a:solidFill>
            <a:srgbClr val="92D050"/>
          </a:solidFill>
          <a:ln>
            <a:noFill/>
          </a:ln>
          <a:effectLst>
            <a:outerShdw blurRad="50800" dist="38100" dir="2700000" algn="tl" rotWithShape="0">
              <a:srgbClr val="000000">
                <a:alpha val="39998"/>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lIns="68580" tIns="34290" rIns="68580" bIns="34290" anchor="ctr"/>
          <a:lstStyle/>
          <a:p>
            <a:pPr algn="ctr" defTabSz="341606">
              <a:defRPr/>
            </a:pPr>
            <a:r>
              <a:rPr lang="en-US" sz="900" kern="0" dirty="0">
                <a:solidFill>
                  <a:prstClr val="black"/>
                </a:solidFill>
                <a:latin typeface="Arial"/>
              </a:rPr>
              <a:t>ICP</a:t>
            </a:r>
          </a:p>
        </p:txBody>
      </p:sp>
      <p:sp>
        <p:nvSpPr>
          <p:cNvPr id="52" name="TextBox 51"/>
          <p:cNvSpPr txBox="1"/>
          <p:nvPr/>
        </p:nvSpPr>
        <p:spPr>
          <a:xfrm>
            <a:off x="54052" y="1178039"/>
            <a:ext cx="2964277" cy="2285241"/>
          </a:xfrm>
          <a:prstGeom prst="rect">
            <a:avLst/>
          </a:prstGeom>
          <a:noFill/>
        </p:spPr>
        <p:txBody>
          <a:bodyPr wrap="square" lIns="68580" tIns="34290" rIns="68580" bIns="34290" rtlCol="0">
            <a:spAutoFit/>
          </a:bodyPr>
          <a:lstStyle/>
          <a:p>
            <a:pPr marL="214313" indent="-214313">
              <a:buFont typeface="Wingdings" charset="2"/>
              <a:buChar char="§"/>
            </a:pPr>
            <a:r>
              <a:rPr lang="en-US" sz="1200" dirty="0"/>
              <a:t>IBM Cloud Private (ICP) is an untethered Platform as a Service that combines the speed, agility and flexibility of the public cloud, with the security and performance guarantees of an on-premises cloud.</a:t>
            </a:r>
          </a:p>
          <a:p>
            <a:pPr marL="214313" indent="-214313">
              <a:buFont typeface="Wingdings" charset="2"/>
              <a:buChar char="§"/>
            </a:pPr>
            <a:r>
              <a:rPr lang="en-US" sz="1200" dirty="0"/>
              <a:t>ICP provides a core platform runtime based on Kubernetes and common services like logging, metering, auditing, user access control etc. along with a rich catalog of IBM and open-source products.</a:t>
            </a:r>
          </a:p>
        </p:txBody>
      </p:sp>
    </p:spTree>
    <p:extLst>
      <p:ext uri="{BB962C8B-B14F-4D97-AF65-F5344CB8AC3E}">
        <p14:creationId xmlns:p14="http://schemas.microsoft.com/office/powerpoint/2010/main" val="6902763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21</a:t>
            </a:fld>
            <a:endParaRPr lang="en-US" dirty="0"/>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dirty="0"/>
          </a:p>
        </p:txBody>
      </p:sp>
    </p:spTree>
    <p:extLst>
      <p:ext uri="{BB962C8B-B14F-4D97-AF65-F5344CB8AC3E}">
        <p14:creationId xmlns:p14="http://schemas.microsoft.com/office/powerpoint/2010/main" val="5359641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stCxn id="3" idx="3"/>
            <a:endCxn id="5" idx="1"/>
          </p:cNvCxnSpPr>
          <p:nvPr/>
        </p:nvCxnSpPr>
        <p:spPr>
          <a:xfrm flipV="1">
            <a:off x="2830286" y="1663338"/>
            <a:ext cx="3378926" cy="17417"/>
          </a:xfrm>
          <a:prstGeom prst="line">
            <a:avLst/>
          </a:prstGeom>
          <a:ln w="76200">
            <a:solidFill>
              <a:srgbClr val="1D3649"/>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28599" y="201168"/>
            <a:ext cx="7034349" cy="381000"/>
          </a:xfrm>
        </p:spPr>
        <p:txBody>
          <a:bodyPr/>
          <a:lstStyle/>
          <a:p>
            <a:r>
              <a:rPr lang="en-US" sz="2400" dirty="0"/>
              <a:t>Broadening the adoption of cloud</a:t>
            </a:r>
          </a:p>
        </p:txBody>
      </p:sp>
      <p:sp>
        <p:nvSpPr>
          <p:cNvPr id="3" name="Rectangle 2"/>
          <p:cNvSpPr/>
          <p:nvPr/>
        </p:nvSpPr>
        <p:spPr>
          <a:xfrm>
            <a:off x="722812" y="949235"/>
            <a:ext cx="2107474" cy="146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Preserve, </a:t>
            </a:r>
            <a:r>
              <a:rPr lang="en-US" sz="1400" dirty="0" smtClean="0">
                <a:solidFill>
                  <a:srgbClr val="FFFFFF"/>
                </a:solidFill>
              </a:rPr>
              <a:t>standardize and automate </a:t>
            </a:r>
            <a:r>
              <a:rPr lang="en-US" sz="1400" dirty="0">
                <a:solidFill>
                  <a:srgbClr val="FFFFFF"/>
                </a:solidFill>
              </a:rPr>
              <a:t>subset of existing applications</a:t>
            </a:r>
          </a:p>
          <a:p>
            <a:pPr lvl="0"/>
            <a:endParaRPr lang="en-US" sz="1400" dirty="0">
              <a:solidFill>
                <a:srgbClr val="FFFFFF"/>
              </a:solidFill>
            </a:endParaRPr>
          </a:p>
          <a:p>
            <a:pPr lvl="0" algn="ctr"/>
            <a:r>
              <a:rPr lang="en-US" sz="1050" dirty="0">
                <a:solidFill>
                  <a:srgbClr val="FFFFFF"/>
                </a:solidFill>
              </a:rPr>
              <a:t>Target: 20-30%</a:t>
            </a:r>
            <a:br>
              <a:rPr lang="en-US" sz="1050" dirty="0">
                <a:solidFill>
                  <a:srgbClr val="FFFFFF"/>
                </a:solidFill>
              </a:rPr>
            </a:br>
            <a:r>
              <a:rPr lang="en-US" sz="1050" dirty="0">
                <a:solidFill>
                  <a:srgbClr val="FFFFFF"/>
                </a:solidFill>
              </a:rPr>
              <a:t>Full Automation</a:t>
            </a:r>
          </a:p>
        </p:txBody>
      </p:sp>
      <p:sp>
        <p:nvSpPr>
          <p:cNvPr id="4" name="Rectangle 3"/>
          <p:cNvSpPr/>
          <p:nvPr/>
        </p:nvSpPr>
        <p:spPr>
          <a:xfrm>
            <a:off x="3466012" y="944880"/>
            <a:ext cx="2107474" cy="146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Modernize </a:t>
            </a:r>
            <a:r>
              <a:rPr lang="en-US" sz="1400" dirty="0" smtClean="0">
                <a:solidFill>
                  <a:srgbClr val="FFFFFF"/>
                </a:solidFill>
              </a:rPr>
              <a:t>and</a:t>
            </a:r>
            <a:r>
              <a:rPr lang="en-US" sz="1400" dirty="0" smtClean="0">
                <a:solidFill>
                  <a:srgbClr val="FFFFFF"/>
                </a:solidFill>
              </a:rPr>
              <a:t> cloud- </a:t>
            </a:r>
            <a:r>
              <a:rPr lang="en-US" sz="1400" dirty="0">
                <a:solidFill>
                  <a:srgbClr val="FFFFFF"/>
                </a:solidFill>
              </a:rPr>
              <a:t>enable majority of</a:t>
            </a:r>
          </a:p>
          <a:p>
            <a:pPr algn="ctr"/>
            <a:r>
              <a:rPr lang="en-US" sz="1400" dirty="0">
                <a:solidFill>
                  <a:srgbClr val="FFFFFF"/>
                </a:solidFill>
              </a:rPr>
              <a:t>infrastructure </a:t>
            </a:r>
            <a:r>
              <a:rPr lang="en-US" sz="1400" dirty="0" smtClean="0">
                <a:solidFill>
                  <a:srgbClr val="FFFFFF"/>
                </a:solidFill>
              </a:rPr>
              <a:t>and</a:t>
            </a:r>
            <a:endParaRPr lang="en-US" sz="1400" dirty="0">
              <a:solidFill>
                <a:srgbClr val="FFFFFF"/>
              </a:solidFill>
            </a:endParaRPr>
          </a:p>
          <a:p>
            <a:pPr algn="ctr"/>
            <a:r>
              <a:rPr lang="en-US" sz="1400" dirty="0">
                <a:solidFill>
                  <a:srgbClr val="FFFFFF"/>
                </a:solidFill>
              </a:rPr>
              <a:t>applications</a:t>
            </a:r>
          </a:p>
          <a:p>
            <a:pPr lvl="0"/>
            <a:endParaRPr lang="en-US" sz="1400" dirty="0">
              <a:solidFill>
                <a:srgbClr val="FFFFFF"/>
              </a:solidFill>
            </a:endParaRPr>
          </a:p>
          <a:p>
            <a:pPr lvl="0" algn="ctr"/>
            <a:r>
              <a:rPr lang="en-US" sz="1050" dirty="0">
                <a:solidFill>
                  <a:srgbClr val="FFFFFF"/>
                </a:solidFill>
              </a:rPr>
              <a:t>Target: 70-80%</a:t>
            </a:r>
          </a:p>
        </p:txBody>
      </p:sp>
      <p:sp>
        <p:nvSpPr>
          <p:cNvPr id="5" name="Rectangle 4"/>
          <p:cNvSpPr/>
          <p:nvPr/>
        </p:nvSpPr>
        <p:spPr>
          <a:xfrm>
            <a:off x="6209212" y="931818"/>
            <a:ext cx="2107474" cy="146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Cloud-first </a:t>
            </a:r>
            <a:r>
              <a:rPr lang="en-US" sz="1400" dirty="0">
                <a:solidFill>
                  <a:srgbClr val="FFFFFF"/>
                </a:solidFill>
              </a:rPr>
              <a:t>approach to new applications </a:t>
            </a:r>
            <a:r>
              <a:rPr lang="en-US" sz="1400" dirty="0" smtClean="0">
                <a:solidFill>
                  <a:srgbClr val="FFFFFF"/>
                </a:solidFill>
              </a:rPr>
              <a:t>and </a:t>
            </a:r>
            <a:r>
              <a:rPr lang="en-US" sz="1400" dirty="0">
                <a:solidFill>
                  <a:srgbClr val="FFFFFF"/>
                </a:solidFill>
              </a:rPr>
              <a:t>processes</a:t>
            </a:r>
          </a:p>
          <a:p>
            <a:pPr algn="ctr"/>
            <a:endParaRPr lang="en-US" sz="1400" dirty="0">
              <a:solidFill>
                <a:srgbClr val="FFFFFF"/>
              </a:solidFill>
            </a:endParaRPr>
          </a:p>
          <a:p>
            <a:pPr algn="ctr"/>
            <a:r>
              <a:rPr lang="en-US" sz="1050" dirty="0">
                <a:solidFill>
                  <a:srgbClr val="FFFFFF"/>
                </a:solidFill>
              </a:rPr>
              <a:t>Target: All new applications</a:t>
            </a:r>
            <a:endParaRPr lang="en-US" sz="1600" dirty="0">
              <a:solidFill>
                <a:srgbClr val="FFFFFF"/>
              </a:solidFill>
            </a:endParaRPr>
          </a:p>
        </p:txBody>
      </p:sp>
      <p:sp>
        <p:nvSpPr>
          <p:cNvPr id="6" name="TextBox 5"/>
          <p:cNvSpPr txBox="1"/>
          <p:nvPr/>
        </p:nvSpPr>
        <p:spPr>
          <a:xfrm>
            <a:off x="182880" y="2812868"/>
            <a:ext cx="1980029" cy="369332"/>
          </a:xfrm>
          <a:prstGeom prst="rect">
            <a:avLst/>
          </a:prstGeom>
          <a:noFill/>
        </p:spPr>
        <p:txBody>
          <a:bodyPr wrap="none" rtlCol="0">
            <a:spAutoFit/>
          </a:bodyPr>
          <a:lstStyle/>
          <a:p>
            <a:r>
              <a:rPr lang="en-US" b="1" dirty="0">
                <a:solidFill>
                  <a:srgbClr val="1D3649"/>
                </a:solidFill>
              </a:rPr>
              <a:t>Key Challenges:</a:t>
            </a:r>
          </a:p>
        </p:txBody>
      </p:sp>
      <p:sp>
        <p:nvSpPr>
          <p:cNvPr id="7" name="TextBox 6"/>
          <p:cNvSpPr txBox="1"/>
          <p:nvPr/>
        </p:nvSpPr>
        <p:spPr>
          <a:xfrm>
            <a:off x="600892" y="3169920"/>
            <a:ext cx="8351519" cy="1538883"/>
          </a:xfrm>
          <a:prstGeom prst="rect">
            <a:avLst/>
          </a:prstGeom>
          <a:noFill/>
        </p:spPr>
        <p:txBody>
          <a:bodyPr wrap="square" rtlCol="0">
            <a:spAutoFit/>
          </a:bodyPr>
          <a:lstStyle/>
          <a:p>
            <a:pPr marL="171450" indent="-171450">
              <a:spcBef>
                <a:spcPts val="600"/>
              </a:spcBef>
              <a:buFont typeface="Arial" charset="0"/>
              <a:buChar char="•"/>
            </a:pPr>
            <a:r>
              <a:rPr lang="en-US" sz="1400" dirty="0">
                <a:solidFill>
                  <a:srgbClr val="1D3649"/>
                </a:solidFill>
              </a:rPr>
              <a:t>Cultural transformation is complex and limits the scope &amp; velocity of movement to cloud native development &amp; management</a:t>
            </a:r>
          </a:p>
          <a:p>
            <a:pPr marL="171450" indent="-171450">
              <a:spcBef>
                <a:spcPts val="600"/>
              </a:spcBef>
              <a:buFont typeface="Arial" charset="0"/>
              <a:buChar char="•"/>
            </a:pPr>
            <a:r>
              <a:rPr lang="en-US" sz="1400" dirty="0">
                <a:solidFill>
                  <a:srgbClr val="1D3649"/>
                </a:solidFill>
              </a:rPr>
              <a:t>Lack of integrated solutions and tools to build new cloud native applications while integrating &amp; evolving existing applications </a:t>
            </a:r>
          </a:p>
          <a:p>
            <a:pPr marL="171450" indent="-171450">
              <a:spcBef>
                <a:spcPts val="600"/>
              </a:spcBef>
              <a:buFont typeface="Arial" charset="0"/>
              <a:buChar char="•"/>
            </a:pPr>
            <a:r>
              <a:rPr lang="en-US" sz="1400" dirty="0">
                <a:solidFill>
                  <a:srgbClr val="1D3649"/>
                </a:solidFill>
              </a:rPr>
              <a:t>Operational challenges in integrating, managing and securing cloud and on-premises applications and data</a:t>
            </a:r>
          </a:p>
        </p:txBody>
      </p:sp>
    </p:spTree>
    <p:extLst>
      <p:ext uri="{BB962C8B-B14F-4D97-AF65-F5344CB8AC3E}">
        <p14:creationId xmlns:p14="http://schemas.microsoft.com/office/powerpoint/2010/main" val="2571616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579623" y="1201827"/>
            <a:ext cx="1714500" cy="3462492"/>
          </a:xfrm>
          <a:prstGeom prst="roundRect">
            <a:avLst>
              <a:gd name="adj" fmla="val 0"/>
            </a:avLst>
          </a:prstGeom>
          <a:solidFill>
            <a:srgbClr val="E0E8EF"/>
          </a:solidFill>
          <a:ln w="57150" cap="flat" cmpd="sng" algn="ctr">
            <a:solidFill>
              <a:srgbClr val="7598B7"/>
            </a:solidFill>
            <a:prstDash val="solid"/>
            <a:miter lim="800000"/>
          </a:ln>
          <a:effectLst/>
        </p:spPr>
        <p:txBody>
          <a:bodyPr lIns="0" tIns="38098" rIns="0" bIns="38098"/>
          <a:lstStyle>
            <a:lvl1pPr defTabSz="457200">
              <a:defRPr sz="2900">
                <a:solidFill>
                  <a:schemeClr val="tx1"/>
                </a:solidFill>
                <a:latin typeface="Arial" charset="0"/>
                <a:ea typeface="Arial" charset="0"/>
                <a:cs typeface="Arial" charset="0"/>
              </a:defRPr>
            </a:lvl1pPr>
            <a:lvl2pPr defTabSz="457200">
              <a:defRPr sz="2900">
                <a:solidFill>
                  <a:schemeClr val="tx1"/>
                </a:solidFill>
                <a:latin typeface="Arial" charset="0"/>
                <a:ea typeface="Arial" charset="0"/>
                <a:cs typeface="Arial" charset="0"/>
              </a:defRPr>
            </a:lvl2pPr>
            <a:lvl3pPr defTabSz="457200">
              <a:defRPr sz="2900">
                <a:solidFill>
                  <a:schemeClr val="tx1"/>
                </a:solidFill>
                <a:latin typeface="Arial" charset="0"/>
                <a:ea typeface="Arial" charset="0"/>
                <a:cs typeface="Arial" charset="0"/>
              </a:defRPr>
            </a:lvl3pPr>
            <a:lvl4pPr defTabSz="457200">
              <a:defRPr sz="2900">
                <a:solidFill>
                  <a:schemeClr val="tx1"/>
                </a:solidFill>
                <a:latin typeface="Arial" charset="0"/>
                <a:ea typeface="Arial" charset="0"/>
                <a:cs typeface="Arial" charset="0"/>
              </a:defRPr>
            </a:lvl4pPr>
            <a:lvl5pPr defTabSz="457200">
              <a:defRPr sz="2900">
                <a:solidFill>
                  <a:schemeClr val="tx1"/>
                </a:solidFill>
                <a:latin typeface="Arial" charset="0"/>
                <a:ea typeface="Arial" charset="0"/>
                <a:cs typeface="Arial" charset="0"/>
              </a:defRPr>
            </a:lvl5pPr>
            <a:lvl6pPr marL="3382963" indent="-1096963" defTabSz="457200" eaLnBrk="0" fontAlgn="base" hangingPunct="0">
              <a:spcBef>
                <a:spcPct val="0"/>
              </a:spcBef>
              <a:spcAft>
                <a:spcPct val="0"/>
              </a:spcAft>
              <a:defRPr sz="2900">
                <a:solidFill>
                  <a:schemeClr val="tx1"/>
                </a:solidFill>
                <a:latin typeface="Arial" charset="0"/>
                <a:ea typeface="Arial" charset="0"/>
                <a:cs typeface="Arial" charset="0"/>
              </a:defRPr>
            </a:lvl6pPr>
            <a:lvl7pPr marL="3840163" indent="-1096963" defTabSz="457200" eaLnBrk="0" fontAlgn="base" hangingPunct="0">
              <a:spcBef>
                <a:spcPct val="0"/>
              </a:spcBef>
              <a:spcAft>
                <a:spcPct val="0"/>
              </a:spcAft>
              <a:defRPr sz="2900">
                <a:solidFill>
                  <a:schemeClr val="tx1"/>
                </a:solidFill>
                <a:latin typeface="Arial" charset="0"/>
                <a:ea typeface="Arial" charset="0"/>
                <a:cs typeface="Arial" charset="0"/>
              </a:defRPr>
            </a:lvl7pPr>
            <a:lvl8pPr marL="4297363" indent="-1096963" defTabSz="457200" eaLnBrk="0" fontAlgn="base" hangingPunct="0">
              <a:spcBef>
                <a:spcPct val="0"/>
              </a:spcBef>
              <a:spcAft>
                <a:spcPct val="0"/>
              </a:spcAft>
              <a:defRPr sz="2900">
                <a:solidFill>
                  <a:schemeClr val="tx1"/>
                </a:solidFill>
                <a:latin typeface="Arial" charset="0"/>
                <a:ea typeface="Arial" charset="0"/>
                <a:cs typeface="Arial" charset="0"/>
              </a:defRPr>
            </a:lvl8pPr>
            <a:lvl9pPr marL="4754563" indent="-1096963" defTabSz="457200" eaLnBrk="0" fontAlgn="base" hangingPunct="0">
              <a:spcBef>
                <a:spcPct val="0"/>
              </a:spcBef>
              <a:spcAft>
                <a:spcPct val="0"/>
              </a:spcAft>
              <a:defRPr sz="2900">
                <a:solidFill>
                  <a:schemeClr val="tx1"/>
                </a:solidFill>
                <a:latin typeface="Arial" charset="0"/>
                <a:ea typeface="Arial" charset="0"/>
                <a:cs typeface="Arial" charset="0"/>
              </a:defRPr>
            </a:lvl9pPr>
          </a:lstStyle>
          <a:p>
            <a:pPr algn="ctr" fontAlgn="base">
              <a:spcBef>
                <a:spcPct val="0"/>
              </a:spcBef>
              <a:spcAft>
                <a:spcPct val="0"/>
              </a:spcAft>
            </a:pPr>
            <a:r>
              <a:rPr lang="en-US" altLang="en-US" sz="1313" dirty="0">
                <a:solidFill>
                  <a:srgbClr val="003F69"/>
                </a:solidFill>
                <a:latin typeface="HelvNeue Roman for IBM" charset="0"/>
              </a:rPr>
              <a:t>Application</a:t>
            </a:r>
          </a:p>
          <a:p>
            <a:pPr algn="ctr" fontAlgn="base">
              <a:spcBef>
                <a:spcPct val="0"/>
              </a:spcBef>
              <a:spcAft>
                <a:spcPct val="0"/>
              </a:spcAft>
            </a:pPr>
            <a:r>
              <a:rPr lang="en-US" altLang="en-US" sz="1313" dirty="0">
                <a:solidFill>
                  <a:srgbClr val="003F69"/>
                </a:solidFill>
                <a:latin typeface="HelvNeue Roman for IBM" charset="0"/>
              </a:rPr>
              <a:t>Portfolio</a:t>
            </a:r>
          </a:p>
          <a:p>
            <a:pPr algn="ctr" fontAlgn="base">
              <a:spcBef>
                <a:spcPct val="0"/>
              </a:spcBef>
              <a:spcAft>
                <a:spcPct val="0"/>
              </a:spcAft>
            </a:pPr>
            <a:endParaRPr lang="en-US" altLang="en-US" sz="1313" dirty="0">
              <a:solidFill>
                <a:srgbClr val="003F69"/>
              </a:solidFill>
              <a:latin typeface="HelvNeue Roman for IBM" charset="0"/>
            </a:endParaRPr>
          </a:p>
        </p:txBody>
      </p:sp>
      <p:sp>
        <p:nvSpPr>
          <p:cNvPr id="32" name="TextBox 31"/>
          <p:cNvSpPr txBox="1"/>
          <p:nvPr/>
        </p:nvSpPr>
        <p:spPr>
          <a:xfrm>
            <a:off x="748291" y="2126039"/>
            <a:ext cx="1452023" cy="218069"/>
          </a:xfrm>
          <a:prstGeom prst="rect">
            <a:avLst/>
          </a:prstGeom>
          <a:noFill/>
        </p:spPr>
        <p:txBody>
          <a:bodyPr wrap="square" lIns="76197" tIns="38098" rIns="76197" bIns="38098">
            <a:spAutoFit/>
          </a:bodyPr>
          <a:lstStyle/>
          <a:p>
            <a:pPr defTabSz="285736" fontAlgn="base">
              <a:spcBef>
                <a:spcPct val="0"/>
              </a:spcBef>
              <a:spcAft>
                <a:spcPct val="0"/>
              </a:spcAft>
              <a:defRPr/>
            </a:pPr>
            <a:r>
              <a:rPr lang="en-US" sz="917" dirty="0">
                <a:solidFill>
                  <a:srgbClr val="003F69"/>
                </a:solidFill>
                <a:latin typeface="HelvNeue Roman for IBM" panose="020B0604020202020204" pitchFamily="34" charset="0"/>
                <a:cs typeface="Helvetica Neue Bold Condensed"/>
              </a:rPr>
              <a:t>Customer Information</a:t>
            </a:r>
          </a:p>
        </p:txBody>
      </p:sp>
      <p:sp>
        <p:nvSpPr>
          <p:cNvPr id="33" name="TextBox 32"/>
          <p:cNvSpPr txBox="1"/>
          <p:nvPr/>
        </p:nvSpPr>
        <p:spPr>
          <a:xfrm>
            <a:off x="841972" y="2882123"/>
            <a:ext cx="1102860" cy="218069"/>
          </a:xfrm>
          <a:prstGeom prst="rect">
            <a:avLst/>
          </a:prstGeom>
          <a:noFill/>
        </p:spPr>
        <p:txBody>
          <a:bodyPr wrap="none" lIns="76197" tIns="38098" rIns="76197" bIns="38098">
            <a:spAutoFit/>
          </a:bodyPr>
          <a:lstStyle/>
          <a:p>
            <a:pPr defTabSz="285736" fontAlgn="base">
              <a:spcBef>
                <a:spcPct val="0"/>
              </a:spcBef>
              <a:spcAft>
                <a:spcPct val="0"/>
              </a:spcAft>
              <a:defRPr/>
            </a:pPr>
            <a:r>
              <a:rPr lang="en-US" sz="917" dirty="0">
                <a:solidFill>
                  <a:srgbClr val="003F69"/>
                </a:solidFill>
                <a:latin typeface="HelvNeue Roman for IBM" panose="020B0604020202020204" pitchFamily="34" charset="0"/>
                <a:cs typeface="Helvetica Neue Bold Condensed"/>
              </a:rPr>
              <a:t>Payment Systems</a:t>
            </a:r>
          </a:p>
        </p:txBody>
      </p:sp>
      <p:sp>
        <p:nvSpPr>
          <p:cNvPr id="34" name="TextBox 33"/>
          <p:cNvSpPr txBox="1"/>
          <p:nvPr/>
        </p:nvSpPr>
        <p:spPr>
          <a:xfrm>
            <a:off x="856301" y="3638207"/>
            <a:ext cx="1091639" cy="218069"/>
          </a:xfrm>
          <a:prstGeom prst="rect">
            <a:avLst/>
          </a:prstGeom>
          <a:noFill/>
        </p:spPr>
        <p:txBody>
          <a:bodyPr wrap="none" lIns="76197" tIns="38098" rIns="76197" bIns="38098">
            <a:spAutoFit/>
          </a:bodyPr>
          <a:lstStyle/>
          <a:p>
            <a:pPr defTabSz="285736" fontAlgn="base">
              <a:spcBef>
                <a:spcPct val="0"/>
              </a:spcBef>
              <a:spcAft>
                <a:spcPct val="0"/>
              </a:spcAft>
              <a:defRPr/>
            </a:pPr>
            <a:r>
              <a:rPr lang="en-US" sz="917" dirty="0">
                <a:solidFill>
                  <a:srgbClr val="003F69"/>
                </a:solidFill>
                <a:latin typeface="HelvNeue Roman for IBM" panose="020B0604020202020204" pitchFamily="34" charset="0"/>
                <a:cs typeface="Helvetica Neue Bold Condensed"/>
              </a:rPr>
              <a:t>Business Process</a:t>
            </a:r>
          </a:p>
        </p:txBody>
      </p:sp>
      <p:sp>
        <p:nvSpPr>
          <p:cNvPr id="37" name="Rounded Rectangle 36"/>
          <p:cNvSpPr/>
          <p:nvPr/>
        </p:nvSpPr>
        <p:spPr>
          <a:xfrm>
            <a:off x="6763928" y="1201827"/>
            <a:ext cx="1714500" cy="3462492"/>
          </a:xfrm>
          <a:prstGeom prst="roundRect">
            <a:avLst>
              <a:gd name="adj" fmla="val 0"/>
            </a:avLst>
          </a:prstGeom>
          <a:solidFill>
            <a:srgbClr val="E0E8EF"/>
          </a:solidFill>
          <a:ln w="57150" cap="flat" cmpd="sng" algn="ctr">
            <a:solidFill>
              <a:srgbClr val="7598B7"/>
            </a:solidFill>
            <a:prstDash val="solid"/>
            <a:miter lim="800000"/>
          </a:ln>
          <a:effectLst/>
        </p:spPr>
        <p:txBody>
          <a:bodyPr lIns="0" tIns="38098" rIns="0" bIns="38098"/>
          <a:lstStyle>
            <a:lvl1pPr defTabSz="457200">
              <a:defRPr sz="2900">
                <a:solidFill>
                  <a:schemeClr val="tx1"/>
                </a:solidFill>
                <a:latin typeface="Arial" charset="0"/>
                <a:ea typeface="Arial" charset="0"/>
                <a:cs typeface="Arial" charset="0"/>
              </a:defRPr>
            </a:lvl1pPr>
            <a:lvl2pPr defTabSz="457200">
              <a:defRPr sz="2900">
                <a:solidFill>
                  <a:schemeClr val="tx1"/>
                </a:solidFill>
                <a:latin typeface="Arial" charset="0"/>
                <a:ea typeface="Arial" charset="0"/>
                <a:cs typeface="Arial" charset="0"/>
              </a:defRPr>
            </a:lvl2pPr>
            <a:lvl3pPr defTabSz="457200">
              <a:defRPr sz="2900">
                <a:solidFill>
                  <a:schemeClr val="tx1"/>
                </a:solidFill>
                <a:latin typeface="Arial" charset="0"/>
                <a:ea typeface="Arial" charset="0"/>
                <a:cs typeface="Arial" charset="0"/>
              </a:defRPr>
            </a:lvl3pPr>
            <a:lvl4pPr defTabSz="457200">
              <a:defRPr sz="2900">
                <a:solidFill>
                  <a:schemeClr val="tx1"/>
                </a:solidFill>
                <a:latin typeface="Arial" charset="0"/>
                <a:ea typeface="Arial" charset="0"/>
                <a:cs typeface="Arial" charset="0"/>
              </a:defRPr>
            </a:lvl4pPr>
            <a:lvl5pPr defTabSz="457200">
              <a:defRPr sz="2900">
                <a:solidFill>
                  <a:schemeClr val="tx1"/>
                </a:solidFill>
                <a:latin typeface="Arial" charset="0"/>
                <a:ea typeface="Arial" charset="0"/>
                <a:cs typeface="Arial" charset="0"/>
              </a:defRPr>
            </a:lvl5pPr>
            <a:lvl6pPr marL="3382963" indent="-1096963" defTabSz="457200" eaLnBrk="0" fontAlgn="base" hangingPunct="0">
              <a:spcBef>
                <a:spcPct val="0"/>
              </a:spcBef>
              <a:spcAft>
                <a:spcPct val="0"/>
              </a:spcAft>
              <a:defRPr sz="2900">
                <a:solidFill>
                  <a:schemeClr val="tx1"/>
                </a:solidFill>
                <a:latin typeface="Arial" charset="0"/>
                <a:ea typeface="Arial" charset="0"/>
                <a:cs typeface="Arial" charset="0"/>
              </a:defRPr>
            </a:lvl6pPr>
            <a:lvl7pPr marL="3840163" indent="-1096963" defTabSz="457200" eaLnBrk="0" fontAlgn="base" hangingPunct="0">
              <a:spcBef>
                <a:spcPct val="0"/>
              </a:spcBef>
              <a:spcAft>
                <a:spcPct val="0"/>
              </a:spcAft>
              <a:defRPr sz="2900">
                <a:solidFill>
                  <a:schemeClr val="tx1"/>
                </a:solidFill>
                <a:latin typeface="Arial" charset="0"/>
                <a:ea typeface="Arial" charset="0"/>
                <a:cs typeface="Arial" charset="0"/>
              </a:defRPr>
            </a:lvl7pPr>
            <a:lvl8pPr marL="4297363" indent="-1096963" defTabSz="457200" eaLnBrk="0" fontAlgn="base" hangingPunct="0">
              <a:spcBef>
                <a:spcPct val="0"/>
              </a:spcBef>
              <a:spcAft>
                <a:spcPct val="0"/>
              </a:spcAft>
              <a:defRPr sz="2900">
                <a:solidFill>
                  <a:schemeClr val="tx1"/>
                </a:solidFill>
                <a:latin typeface="Arial" charset="0"/>
                <a:ea typeface="Arial" charset="0"/>
                <a:cs typeface="Arial" charset="0"/>
              </a:defRPr>
            </a:lvl8pPr>
            <a:lvl9pPr marL="4754563" indent="-1096963" defTabSz="457200" eaLnBrk="0" fontAlgn="base" hangingPunct="0">
              <a:spcBef>
                <a:spcPct val="0"/>
              </a:spcBef>
              <a:spcAft>
                <a:spcPct val="0"/>
              </a:spcAft>
              <a:defRPr sz="2900">
                <a:solidFill>
                  <a:schemeClr val="tx1"/>
                </a:solidFill>
                <a:latin typeface="Arial" charset="0"/>
                <a:ea typeface="Arial" charset="0"/>
                <a:cs typeface="Arial" charset="0"/>
              </a:defRPr>
            </a:lvl9pPr>
          </a:lstStyle>
          <a:p>
            <a:pPr algn="ctr" fontAlgn="base">
              <a:spcBef>
                <a:spcPct val="0"/>
              </a:spcBef>
              <a:spcAft>
                <a:spcPct val="0"/>
              </a:spcAft>
            </a:pPr>
            <a:r>
              <a:rPr lang="en-US" altLang="en-US" sz="1313" dirty="0">
                <a:solidFill>
                  <a:srgbClr val="003F69"/>
                </a:solidFill>
                <a:latin typeface="HelvNeue Roman for IBM" charset="0"/>
              </a:rPr>
              <a:t>Evolution to Cloud-based Application</a:t>
            </a:r>
          </a:p>
          <a:p>
            <a:pPr algn="ctr" fontAlgn="base">
              <a:spcBef>
                <a:spcPct val="0"/>
              </a:spcBef>
              <a:spcAft>
                <a:spcPct val="0"/>
              </a:spcAft>
            </a:pPr>
            <a:endParaRPr lang="en-US" altLang="en-US" sz="1313" dirty="0">
              <a:solidFill>
                <a:srgbClr val="1E88DA"/>
              </a:solidFill>
              <a:latin typeface="HelvNeue Roman for IBM" charset="0"/>
            </a:endParaRPr>
          </a:p>
        </p:txBody>
      </p:sp>
      <p:sp>
        <p:nvSpPr>
          <p:cNvPr id="39" name="TextBox 38"/>
          <p:cNvSpPr txBox="1"/>
          <p:nvPr/>
        </p:nvSpPr>
        <p:spPr>
          <a:xfrm>
            <a:off x="6967984" y="1693990"/>
            <a:ext cx="1503164" cy="500326"/>
          </a:xfrm>
          <a:prstGeom prst="rect">
            <a:avLst/>
          </a:prstGeom>
          <a:noFill/>
        </p:spPr>
        <p:txBody>
          <a:bodyPr lIns="76197" tIns="38098" rIns="76197" bIns="38098">
            <a:spAutoFit/>
          </a:bodyPr>
          <a:lstStyle/>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Base Virtualization with Standardization &amp; Automation</a:t>
            </a:r>
          </a:p>
        </p:txBody>
      </p:sp>
      <p:cxnSp>
        <p:nvCxnSpPr>
          <p:cNvPr id="21513" name="Straight Arrow Connector 41"/>
          <p:cNvCxnSpPr>
            <a:cxnSpLocks noChangeShapeType="1"/>
          </p:cNvCxnSpPr>
          <p:nvPr/>
        </p:nvCxnSpPr>
        <p:spPr bwMode="auto">
          <a:xfrm>
            <a:off x="2476481" y="1547698"/>
            <a:ext cx="4000500" cy="0"/>
          </a:xfrm>
          <a:prstGeom prst="straightConnector1">
            <a:avLst/>
          </a:prstGeom>
          <a:noFill/>
          <a:ln w="38100">
            <a:solidFill>
              <a:srgbClr val="00AFD9"/>
            </a:solidFill>
            <a:miter lim="800000"/>
            <a:headEnd/>
            <a:tailEnd type="arrow" w="med" len="med"/>
          </a:ln>
          <a:extLst>
            <a:ext uri="{909E8E84-426E-40DD-AFC4-6F175D3DCCD1}">
              <a14:hiddenFill xmlns:a14="http://schemas.microsoft.com/office/drawing/2010/main">
                <a:noFill/>
              </a14:hiddenFill>
            </a:ext>
          </a:extLst>
        </p:spPr>
      </p:cxnSp>
      <p:cxnSp>
        <p:nvCxnSpPr>
          <p:cNvPr id="21515" name="Straight Arrow Connector 44"/>
          <p:cNvCxnSpPr>
            <a:cxnSpLocks noChangeShapeType="1"/>
          </p:cNvCxnSpPr>
          <p:nvPr/>
        </p:nvCxnSpPr>
        <p:spPr bwMode="auto">
          <a:xfrm>
            <a:off x="2476481" y="2401393"/>
            <a:ext cx="4000500" cy="0"/>
          </a:xfrm>
          <a:prstGeom prst="straightConnector1">
            <a:avLst/>
          </a:prstGeom>
          <a:noFill/>
          <a:ln w="38100">
            <a:solidFill>
              <a:srgbClr val="00AFD9"/>
            </a:solidFill>
            <a:miter lim="800000"/>
            <a:headEnd/>
            <a:tailEnd type="arrow" w="med" len="med"/>
          </a:ln>
          <a:extLst>
            <a:ext uri="{909E8E84-426E-40DD-AFC4-6F175D3DCCD1}">
              <a14:hiddenFill xmlns:a14="http://schemas.microsoft.com/office/drawing/2010/main">
                <a:noFill/>
              </a14:hiddenFill>
            </a:ext>
          </a:extLst>
        </p:spPr>
      </p:cxnSp>
      <p:cxnSp>
        <p:nvCxnSpPr>
          <p:cNvPr id="21518" name="Straight Arrow Connector 48"/>
          <p:cNvCxnSpPr>
            <a:cxnSpLocks noChangeShapeType="1"/>
          </p:cNvCxnSpPr>
          <p:nvPr/>
        </p:nvCxnSpPr>
        <p:spPr bwMode="auto">
          <a:xfrm>
            <a:off x="2459064" y="3371811"/>
            <a:ext cx="4000500" cy="0"/>
          </a:xfrm>
          <a:prstGeom prst="straightConnector1">
            <a:avLst/>
          </a:prstGeom>
          <a:noFill/>
          <a:ln w="38100">
            <a:solidFill>
              <a:srgbClr val="00AFD9"/>
            </a:solidFill>
            <a:miter lim="800000"/>
            <a:headEnd/>
            <a:tailEnd type="arrow" w="med" len="med"/>
          </a:ln>
          <a:extLst>
            <a:ext uri="{909E8E84-426E-40DD-AFC4-6F175D3DCCD1}">
              <a14:hiddenFill xmlns:a14="http://schemas.microsoft.com/office/drawing/2010/main">
                <a:noFill/>
              </a14:hiddenFill>
            </a:ext>
          </a:extLst>
        </p:spPr>
      </p:cxnSp>
      <p:sp>
        <p:nvSpPr>
          <p:cNvPr id="52" name="TextBox 51"/>
          <p:cNvSpPr txBox="1"/>
          <p:nvPr/>
        </p:nvSpPr>
        <p:spPr>
          <a:xfrm>
            <a:off x="6840252" y="4786077"/>
            <a:ext cx="1593379" cy="218069"/>
          </a:xfrm>
          <a:prstGeom prst="rect">
            <a:avLst/>
          </a:prstGeom>
          <a:noFill/>
        </p:spPr>
        <p:txBody>
          <a:bodyPr wrap="none" lIns="76197" tIns="38098" rIns="76197" bIns="38098">
            <a:spAutoFit/>
          </a:bodyPr>
          <a:lstStyle/>
          <a:p>
            <a:pPr defTabSz="285736" fontAlgn="base">
              <a:spcBef>
                <a:spcPct val="0"/>
              </a:spcBef>
              <a:spcAft>
                <a:spcPct val="0"/>
              </a:spcAft>
              <a:defRPr/>
            </a:pPr>
            <a:r>
              <a:rPr lang="en-US" sz="917" dirty="0">
                <a:solidFill>
                  <a:srgbClr val="6D7777"/>
                </a:solidFill>
                <a:latin typeface="HelvNeue Roman for IBM" panose="020B0604020202020204" pitchFamily="34" charset="0"/>
                <a:cs typeface="Helvetica Neue Light"/>
              </a:rPr>
              <a:t>On-premises | Off-premises</a:t>
            </a:r>
          </a:p>
        </p:txBody>
      </p:sp>
      <p:sp>
        <p:nvSpPr>
          <p:cNvPr id="21522" name="TextBox 52"/>
          <p:cNvSpPr txBox="1">
            <a:spLocks noChangeArrowheads="1"/>
          </p:cNvSpPr>
          <p:nvPr/>
        </p:nvSpPr>
        <p:spPr bwMode="auto">
          <a:xfrm>
            <a:off x="6826420" y="4286279"/>
            <a:ext cx="1590173" cy="307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6197" tIns="38098" rIns="76197" bIns="38098">
            <a:spAutoFit/>
          </a:bodyPr>
          <a:lstStyle>
            <a:lvl1pPr defTabSz="457200">
              <a:defRPr sz="2900">
                <a:solidFill>
                  <a:schemeClr val="tx1"/>
                </a:solidFill>
                <a:latin typeface="Arial" charset="0"/>
                <a:ea typeface="Arial" charset="0"/>
                <a:cs typeface="Arial" charset="0"/>
              </a:defRPr>
            </a:lvl1pPr>
            <a:lvl2pPr defTabSz="457200">
              <a:defRPr sz="2900">
                <a:solidFill>
                  <a:schemeClr val="tx1"/>
                </a:solidFill>
                <a:latin typeface="Arial" charset="0"/>
                <a:ea typeface="Arial" charset="0"/>
                <a:cs typeface="Arial" charset="0"/>
              </a:defRPr>
            </a:lvl2pPr>
            <a:lvl3pPr defTabSz="457200">
              <a:defRPr sz="2900">
                <a:solidFill>
                  <a:schemeClr val="tx1"/>
                </a:solidFill>
                <a:latin typeface="Arial" charset="0"/>
                <a:ea typeface="Arial" charset="0"/>
                <a:cs typeface="Arial" charset="0"/>
              </a:defRPr>
            </a:lvl3pPr>
            <a:lvl4pPr defTabSz="457200">
              <a:defRPr sz="2900">
                <a:solidFill>
                  <a:schemeClr val="tx1"/>
                </a:solidFill>
                <a:latin typeface="Arial" charset="0"/>
                <a:ea typeface="Arial" charset="0"/>
                <a:cs typeface="Arial" charset="0"/>
              </a:defRPr>
            </a:lvl4pPr>
            <a:lvl5pPr defTabSz="457200">
              <a:defRPr sz="2900">
                <a:solidFill>
                  <a:schemeClr val="tx1"/>
                </a:solidFill>
                <a:latin typeface="Arial" charset="0"/>
                <a:ea typeface="Arial" charset="0"/>
                <a:cs typeface="Arial" charset="0"/>
              </a:defRPr>
            </a:lvl5pPr>
            <a:lvl6pPr marL="3382963" indent="-1096963" defTabSz="457200" eaLnBrk="0" fontAlgn="base" hangingPunct="0">
              <a:spcBef>
                <a:spcPct val="0"/>
              </a:spcBef>
              <a:spcAft>
                <a:spcPct val="0"/>
              </a:spcAft>
              <a:defRPr sz="2900">
                <a:solidFill>
                  <a:schemeClr val="tx1"/>
                </a:solidFill>
                <a:latin typeface="Arial" charset="0"/>
                <a:ea typeface="Arial" charset="0"/>
                <a:cs typeface="Arial" charset="0"/>
              </a:defRPr>
            </a:lvl6pPr>
            <a:lvl7pPr marL="3840163" indent="-1096963" defTabSz="457200" eaLnBrk="0" fontAlgn="base" hangingPunct="0">
              <a:spcBef>
                <a:spcPct val="0"/>
              </a:spcBef>
              <a:spcAft>
                <a:spcPct val="0"/>
              </a:spcAft>
              <a:defRPr sz="2900">
                <a:solidFill>
                  <a:schemeClr val="tx1"/>
                </a:solidFill>
                <a:latin typeface="Arial" charset="0"/>
                <a:ea typeface="Arial" charset="0"/>
                <a:cs typeface="Arial" charset="0"/>
              </a:defRPr>
            </a:lvl7pPr>
            <a:lvl8pPr marL="4297363" indent="-1096963" defTabSz="457200" eaLnBrk="0" fontAlgn="base" hangingPunct="0">
              <a:spcBef>
                <a:spcPct val="0"/>
              </a:spcBef>
              <a:spcAft>
                <a:spcPct val="0"/>
              </a:spcAft>
              <a:defRPr sz="2900">
                <a:solidFill>
                  <a:schemeClr val="tx1"/>
                </a:solidFill>
                <a:latin typeface="Arial" charset="0"/>
                <a:ea typeface="Arial" charset="0"/>
                <a:cs typeface="Arial" charset="0"/>
              </a:defRPr>
            </a:lvl8pPr>
            <a:lvl9pPr marL="4754563" indent="-1096963" defTabSz="457200" eaLnBrk="0" fontAlgn="base" hangingPunct="0">
              <a:spcBef>
                <a:spcPct val="0"/>
              </a:spcBef>
              <a:spcAft>
                <a:spcPct val="0"/>
              </a:spcAft>
              <a:defRPr sz="2900">
                <a:solidFill>
                  <a:schemeClr val="tx1"/>
                </a:solidFill>
                <a:latin typeface="Arial" charset="0"/>
                <a:ea typeface="Arial" charset="0"/>
                <a:cs typeface="Arial" charset="0"/>
              </a:defRPr>
            </a:lvl9pPr>
          </a:lstStyle>
          <a:p>
            <a:pPr fontAlgn="base">
              <a:spcBef>
                <a:spcPct val="0"/>
              </a:spcBef>
              <a:spcAft>
                <a:spcPct val="0"/>
              </a:spcAft>
            </a:pPr>
            <a:r>
              <a:rPr lang="en-US" altLang="en-US" sz="750" dirty="0">
                <a:solidFill>
                  <a:srgbClr val="003F69"/>
                </a:solidFill>
                <a:latin typeface="HelvNeue Roman for IBM" charset="0"/>
                <a:ea typeface="Helvetica Neue Light" charset="0"/>
                <a:cs typeface="Helvetica Neue Light" charset="0"/>
              </a:rPr>
              <a:t>VMs | Containers | aPaaS | iPaaS</a:t>
            </a:r>
          </a:p>
          <a:p>
            <a:pPr fontAlgn="base">
              <a:spcBef>
                <a:spcPct val="0"/>
              </a:spcBef>
              <a:spcAft>
                <a:spcPct val="0"/>
              </a:spcAft>
            </a:pPr>
            <a:r>
              <a:rPr lang="en-US" altLang="en-US" sz="750" dirty="0">
                <a:solidFill>
                  <a:srgbClr val="003F69"/>
                </a:solidFill>
                <a:latin typeface="HelvNeue Roman for IBM" charset="0"/>
                <a:ea typeface="Helvetica Neue Light" charset="0"/>
                <a:cs typeface="Helvetica Neue Light" charset="0"/>
              </a:rPr>
              <a:t>Event Driven</a:t>
            </a:r>
          </a:p>
        </p:txBody>
      </p:sp>
      <p:pic>
        <p:nvPicPr>
          <p:cNvPr id="21525" name="Picture 5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37021" y="3638206"/>
            <a:ext cx="540060" cy="56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6" name="Picture 5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0338" y="3206158"/>
            <a:ext cx="472742" cy="410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7" name="Picture 6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0338" y="1693991"/>
            <a:ext cx="522778" cy="43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8" name="Picture 6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0338" y="2396069"/>
            <a:ext cx="522778" cy="43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8600" y="193076"/>
            <a:ext cx="8249828" cy="381000"/>
          </a:xfrm>
        </p:spPr>
        <p:txBody>
          <a:bodyPr vert="horz" wrap="square" lIns="0" tIns="0" rIns="0" bIns="0" rtlCol="0" anchor="ctr" anchorCtr="0">
            <a:noAutofit/>
          </a:bodyPr>
          <a:lstStyle/>
          <a:p>
            <a:r>
              <a:rPr lang="en-US" sz="2400" dirty="0">
                <a:sym typeface="Arial" charset="0"/>
              </a:rPr>
              <a:t>Adoption requires multiple concurrent approaches</a:t>
            </a:r>
            <a:br>
              <a:rPr lang="en-US" sz="2400" dirty="0">
                <a:sym typeface="Arial" charset="0"/>
              </a:rPr>
            </a:br>
            <a:r>
              <a:rPr lang="en-US" sz="1400" dirty="0">
                <a:solidFill>
                  <a:srgbClr val="15588B"/>
                </a:solidFill>
              </a:rPr>
              <a:t> </a:t>
            </a:r>
            <a:endParaRPr lang="en-US" sz="1800" dirty="0"/>
          </a:p>
        </p:txBody>
      </p:sp>
      <p:sp>
        <p:nvSpPr>
          <p:cNvPr id="27" name="TextBox 26"/>
          <p:cNvSpPr txBox="1"/>
          <p:nvPr/>
        </p:nvSpPr>
        <p:spPr>
          <a:xfrm>
            <a:off x="6967984" y="2243032"/>
            <a:ext cx="1503164" cy="1347096"/>
          </a:xfrm>
          <a:prstGeom prst="rect">
            <a:avLst/>
          </a:prstGeom>
          <a:noFill/>
        </p:spPr>
        <p:txBody>
          <a:bodyPr lIns="76197" tIns="38098" rIns="76197" bIns="38098">
            <a:spAutoFit/>
          </a:bodyPr>
          <a:lstStyle/>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Cloud native</a:t>
            </a:r>
          </a:p>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Loosely-Coupled</a:t>
            </a:r>
          </a:p>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12-factor</a:t>
            </a:r>
          </a:p>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Horizontal Scaling</a:t>
            </a:r>
          </a:p>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Eventually consistent</a:t>
            </a:r>
          </a:p>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Microservices</a:t>
            </a:r>
          </a:p>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Auto-scaling</a:t>
            </a:r>
          </a:p>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DevOps &amp; CI</a:t>
            </a:r>
          </a:p>
          <a:p>
            <a:pPr marL="96563" indent="-96563" defTabSz="285736" fontAlgn="base">
              <a:spcBef>
                <a:spcPct val="0"/>
              </a:spcBef>
              <a:spcAft>
                <a:spcPct val="0"/>
              </a:spcAft>
              <a:buFont typeface="Arial"/>
              <a:buChar char="•"/>
              <a:defRPr/>
            </a:pPr>
            <a:r>
              <a:rPr lang="en-US" sz="917" dirty="0">
                <a:solidFill>
                  <a:srgbClr val="003F69"/>
                </a:solidFill>
                <a:latin typeface="HelvNeue Roman for IBM" panose="020B0604020202020204" pitchFamily="34" charset="0"/>
                <a:cs typeface="Helvetica Neue Bold Condensed"/>
              </a:rPr>
              <a:t>Self-recovering</a:t>
            </a:r>
          </a:p>
        </p:txBody>
      </p:sp>
      <p:cxnSp>
        <p:nvCxnSpPr>
          <p:cNvPr id="4" name="Straight Connector 3"/>
          <p:cNvCxnSpPr/>
          <p:nvPr/>
        </p:nvCxnSpPr>
        <p:spPr>
          <a:xfrm>
            <a:off x="6904973" y="2226493"/>
            <a:ext cx="1458162" cy="7557"/>
          </a:xfrm>
          <a:prstGeom prst="line">
            <a:avLst/>
          </a:prstGeom>
          <a:ln>
            <a:solidFill>
              <a:srgbClr val="D04444"/>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422477" y="1169656"/>
            <a:ext cx="3993401" cy="300082"/>
          </a:xfrm>
          <a:prstGeom prst="rect">
            <a:avLst/>
          </a:prstGeom>
          <a:noFill/>
        </p:spPr>
        <p:txBody>
          <a:bodyPr wrap="none" rtlCol="0">
            <a:spAutoFit/>
          </a:bodyPr>
          <a:lstStyle/>
          <a:p>
            <a:pPr marL="258359" indent="-258359" defTabSz="685800" fontAlgn="base">
              <a:spcBef>
                <a:spcPct val="0"/>
              </a:spcBef>
              <a:spcAft>
                <a:spcPct val="0"/>
              </a:spcAft>
              <a:buFont typeface="AppleColorEmoji" charset="0"/>
              <a:buChar char="➡️"/>
            </a:pPr>
            <a:r>
              <a:rPr lang="en-US" sz="1350" b="1" dirty="0">
                <a:solidFill>
                  <a:srgbClr val="6D7777"/>
                </a:solidFill>
              </a:rPr>
              <a:t>Lift-</a:t>
            </a:r>
            <a:r>
              <a:rPr lang="en-US" sz="1350" i="1" dirty="0">
                <a:solidFill>
                  <a:srgbClr val="6D7777"/>
                </a:solidFill>
              </a:rPr>
              <a:t>Standardize-Consolidate-Automate</a:t>
            </a:r>
            <a:r>
              <a:rPr lang="en-US" sz="1350" b="1" dirty="0">
                <a:solidFill>
                  <a:srgbClr val="6D7777"/>
                </a:solidFill>
              </a:rPr>
              <a:t>-Shift</a:t>
            </a:r>
          </a:p>
        </p:txBody>
      </p:sp>
      <p:sp>
        <p:nvSpPr>
          <p:cNvPr id="29" name="TextBox 28"/>
          <p:cNvSpPr txBox="1"/>
          <p:nvPr/>
        </p:nvSpPr>
        <p:spPr>
          <a:xfrm>
            <a:off x="3132479" y="2066894"/>
            <a:ext cx="2444900" cy="300082"/>
          </a:xfrm>
          <a:prstGeom prst="rect">
            <a:avLst/>
          </a:prstGeom>
          <a:noFill/>
        </p:spPr>
        <p:txBody>
          <a:bodyPr wrap="none" rtlCol="0">
            <a:spAutoFit/>
          </a:bodyPr>
          <a:lstStyle/>
          <a:p>
            <a:pPr marL="258359" indent="-258359" defTabSz="685800" fontAlgn="base">
              <a:spcBef>
                <a:spcPct val="0"/>
              </a:spcBef>
              <a:spcAft>
                <a:spcPct val="0"/>
              </a:spcAft>
              <a:buFont typeface="AppleColorEmoji" charset="0"/>
              <a:buChar char="➡️"/>
            </a:pPr>
            <a:r>
              <a:rPr lang="en-US" sz="1350" b="1" dirty="0">
                <a:solidFill>
                  <a:srgbClr val="6D7777"/>
                </a:solidFill>
              </a:rPr>
              <a:t>Contain-</a:t>
            </a:r>
            <a:r>
              <a:rPr lang="en-US" sz="1350" i="1" dirty="0">
                <a:solidFill>
                  <a:srgbClr val="6D7777"/>
                </a:solidFill>
              </a:rPr>
              <a:t>Expose</a:t>
            </a:r>
            <a:r>
              <a:rPr lang="en-US" sz="1350" b="1" dirty="0">
                <a:solidFill>
                  <a:srgbClr val="6D7777"/>
                </a:solidFill>
              </a:rPr>
              <a:t>-Extend</a:t>
            </a:r>
            <a:endParaRPr lang="en-US" sz="1400" b="1" dirty="0">
              <a:solidFill>
                <a:srgbClr val="6D7777"/>
              </a:solidFill>
            </a:endParaRPr>
          </a:p>
        </p:txBody>
      </p:sp>
      <p:sp>
        <p:nvSpPr>
          <p:cNvPr id="31" name="TextBox 30"/>
          <p:cNvSpPr txBox="1"/>
          <p:nvPr/>
        </p:nvSpPr>
        <p:spPr>
          <a:xfrm>
            <a:off x="2364269" y="3011187"/>
            <a:ext cx="4445448" cy="307777"/>
          </a:xfrm>
          <a:prstGeom prst="rect">
            <a:avLst/>
          </a:prstGeom>
          <a:noFill/>
        </p:spPr>
        <p:txBody>
          <a:bodyPr wrap="none" rtlCol="0">
            <a:spAutoFit/>
          </a:bodyPr>
          <a:lstStyle/>
          <a:p>
            <a:pPr marL="258359" indent="-258359" defTabSz="685800" fontAlgn="base">
              <a:spcBef>
                <a:spcPct val="0"/>
              </a:spcBef>
              <a:spcAft>
                <a:spcPct val="0"/>
              </a:spcAft>
              <a:buFont typeface="AppleColorEmoji" charset="0"/>
              <a:buChar char="➡️"/>
            </a:pPr>
            <a:r>
              <a:rPr lang="en-US" sz="1400" b="1" dirty="0">
                <a:solidFill>
                  <a:srgbClr val="6D7777"/>
                </a:solidFill>
              </a:rPr>
              <a:t>Refactor/Create as </a:t>
            </a:r>
            <a:r>
              <a:rPr lang="en-US" sz="1350" b="1" dirty="0">
                <a:solidFill>
                  <a:srgbClr val="6D7777"/>
                </a:solidFill>
              </a:rPr>
              <a:t>Cloud-Native/Microservices</a:t>
            </a:r>
            <a:endParaRPr lang="en-US" sz="1400" b="1" dirty="0">
              <a:solidFill>
                <a:srgbClr val="6D7777"/>
              </a:solidFill>
            </a:endParaRPr>
          </a:p>
        </p:txBody>
      </p:sp>
      <p:pic>
        <p:nvPicPr>
          <p:cNvPr id="7" name="Picture 6"/>
          <p:cNvPicPr>
            <a:picLocks noChangeAspect="1"/>
          </p:cNvPicPr>
          <p:nvPr/>
        </p:nvPicPr>
        <p:blipFill>
          <a:blip r:embed="rId5"/>
          <a:stretch>
            <a:fillRect/>
          </a:stretch>
        </p:blipFill>
        <p:spPr>
          <a:xfrm>
            <a:off x="1180337" y="3908236"/>
            <a:ext cx="540060" cy="445550"/>
          </a:xfrm>
          <a:prstGeom prst="rect">
            <a:avLst/>
          </a:prstGeom>
        </p:spPr>
      </p:pic>
      <p:sp>
        <p:nvSpPr>
          <p:cNvPr id="38" name="TextBox 37"/>
          <p:cNvSpPr txBox="1"/>
          <p:nvPr/>
        </p:nvSpPr>
        <p:spPr>
          <a:xfrm>
            <a:off x="873449" y="4340285"/>
            <a:ext cx="1056373" cy="218069"/>
          </a:xfrm>
          <a:prstGeom prst="rect">
            <a:avLst/>
          </a:prstGeom>
          <a:noFill/>
        </p:spPr>
        <p:txBody>
          <a:bodyPr wrap="none" lIns="76197" tIns="38098" rIns="76197" bIns="38098">
            <a:spAutoFit/>
          </a:bodyPr>
          <a:lstStyle/>
          <a:p>
            <a:pPr defTabSz="285736" fontAlgn="base">
              <a:spcBef>
                <a:spcPct val="0"/>
              </a:spcBef>
              <a:spcAft>
                <a:spcPct val="0"/>
              </a:spcAft>
              <a:defRPr/>
            </a:pPr>
            <a:r>
              <a:rPr lang="en-US" sz="917" dirty="0">
                <a:solidFill>
                  <a:srgbClr val="003F69"/>
                </a:solidFill>
                <a:latin typeface="HelvNeue Roman for IBM" panose="020B0604020202020204" pitchFamily="34" charset="0"/>
                <a:cs typeface="Helvetica Neue Bold Condensed"/>
              </a:rPr>
              <a:t>New Applications</a:t>
            </a:r>
          </a:p>
        </p:txBody>
      </p:sp>
      <p:sp>
        <p:nvSpPr>
          <p:cNvPr id="35" name="TextBox 34"/>
          <p:cNvSpPr txBox="1"/>
          <p:nvPr/>
        </p:nvSpPr>
        <p:spPr>
          <a:xfrm>
            <a:off x="2351207" y="3973485"/>
            <a:ext cx="4390946" cy="307777"/>
          </a:xfrm>
          <a:prstGeom prst="rect">
            <a:avLst/>
          </a:prstGeom>
          <a:noFill/>
        </p:spPr>
        <p:txBody>
          <a:bodyPr wrap="none" rtlCol="0">
            <a:spAutoFit/>
          </a:bodyPr>
          <a:lstStyle/>
          <a:p>
            <a:pPr marL="258359" indent="-258359" defTabSz="685800" fontAlgn="base">
              <a:spcBef>
                <a:spcPct val="0"/>
              </a:spcBef>
              <a:spcAft>
                <a:spcPct val="0"/>
              </a:spcAft>
              <a:buFont typeface="AppleColorEmoji" charset="0"/>
              <a:buChar char="➡️"/>
            </a:pPr>
            <a:r>
              <a:rPr lang="en-US" sz="1400" b="1" dirty="0">
                <a:solidFill>
                  <a:srgbClr val="6D7777"/>
                </a:solidFill>
              </a:rPr>
              <a:t>Data Classification, Movement &amp; Governance</a:t>
            </a:r>
          </a:p>
        </p:txBody>
      </p:sp>
      <p:cxnSp>
        <p:nvCxnSpPr>
          <p:cNvPr id="36" name="Straight Arrow Connector 48"/>
          <p:cNvCxnSpPr>
            <a:cxnSpLocks noChangeShapeType="1"/>
          </p:cNvCxnSpPr>
          <p:nvPr/>
        </p:nvCxnSpPr>
        <p:spPr bwMode="auto">
          <a:xfrm>
            <a:off x="2506961" y="4307985"/>
            <a:ext cx="4000500" cy="0"/>
          </a:xfrm>
          <a:prstGeom prst="straightConnector1">
            <a:avLst/>
          </a:prstGeom>
          <a:noFill/>
          <a:ln w="38100">
            <a:solidFill>
              <a:srgbClr val="00AFD9"/>
            </a:solidFill>
            <a:prstDash val="sysDash"/>
            <a:miter lim="800000"/>
            <a:headEnd/>
            <a:tailEnd type="arrow" w="med" len="med"/>
          </a:ln>
          <a:extLst>
            <a:ext uri="{909E8E84-426E-40DD-AFC4-6F175D3DCCD1}">
              <a14:hiddenFill xmlns:a14="http://schemas.microsoft.com/office/drawing/2010/main">
                <a:noFill/>
              </a14:hiddenFill>
            </a:ext>
          </a:extLst>
        </p:spPr>
      </p:cxnSp>
      <p:grpSp>
        <p:nvGrpSpPr>
          <p:cNvPr id="5" name="Group 4"/>
          <p:cNvGrpSpPr/>
          <p:nvPr/>
        </p:nvGrpSpPr>
        <p:grpSpPr>
          <a:xfrm>
            <a:off x="2615864" y="1601706"/>
            <a:ext cx="3741081" cy="3128460"/>
            <a:chOff x="2615863" y="1601705"/>
            <a:chExt cx="3741081" cy="3128460"/>
          </a:xfrm>
        </p:grpSpPr>
        <p:grpSp>
          <p:nvGrpSpPr>
            <p:cNvPr id="3" name="Group 2"/>
            <p:cNvGrpSpPr/>
            <p:nvPr/>
          </p:nvGrpSpPr>
          <p:grpSpPr>
            <a:xfrm>
              <a:off x="2615863" y="1601705"/>
              <a:ext cx="3700052" cy="2057843"/>
              <a:chOff x="2601786" y="1771948"/>
              <a:chExt cx="3700051" cy="2057844"/>
            </a:xfrm>
          </p:grpSpPr>
          <p:sp>
            <p:nvSpPr>
              <p:cNvPr id="43" name="TextBox 42"/>
              <p:cNvSpPr txBox="1"/>
              <p:nvPr/>
            </p:nvSpPr>
            <p:spPr>
              <a:xfrm>
                <a:off x="2848903" y="1771948"/>
                <a:ext cx="3300903" cy="261610"/>
              </a:xfrm>
              <a:prstGeom prst="rect">
                <a:avLst/>
              </a:prstGeom>
              <a:noFill/>
            </p:spPr>
            <p:txBody>
              <a:bodyPr wrap="none">
                <a:spAutoFit/>
              </a:bodyPr>
              <a:lstStyle/>
              <a:p>
                <a:pPr defTabSz="285736" fontAlgn="base">
                  <a:spcBef>
                    <a:spcPct val="0"/>
                  </a:spcBef>
                  <a:spcAft>
                    <a:spcPct val="0"/>
                  </a:spcAft>
                  <a:defRPr/>
                </a:pPr>
                <a:r>
                  <a:rPr lang="en-US" sz="1100" kern="0" dirty="0">
                    <a:solidFill>
                      <a:srgbClr val="6D7777"/>
                    </a:solidFill>
                    <a:latin typeface="HelvNeue Roman for IBM" panose="020B0604020202020204" pitchFamily="34" charset="0"/>
                    <a:cs typeface="Helvetica Neue Light"/>
                  </a:rPr>
                  <a:t>Bare metal, VMs, Containers, Automation - SDDC</a:t>
                </a:r>
                <a:endParaRPr lang="en-US" sz="1350" kern="0" dirty="0">
                  <a:solidFill>
                    <a:srgbClr val="6D7777"/>
                  </a:solidFill>
                  <a:latin typeface="HelvNeue Roman for IBM" panose="020B0604020202020204" pitchFamily="34" charset="0"/>
                  <a:cs typeface="Helvetica Neue Light"/>
                </a:endParaRPr>
              </a:p>
            </p:txBody>
          </p:sp>
          <p:sp>
            <p:nvSpPr>
              <p:cNvPr id="47" name="TextBox 46"/>
              <p:cNvSpPr txBox="1"/>
              <p:nvPr/>
            </p:nvSpPr>
            <p:spPr>
              <a:xfrm>
                <a:off x="2601786" y="2606470"/>
                <a:ext cx="3700051" cy="261610"/>
              </a:xfrm>
              <a:prstGeom prst="rect">
                <a:avLst/>
              </a:prstGeom>
              <a:noFill/>
            </p:spPr>
            <p:txBody>
              <a:bodyPr wrap="none">
                <a:spAutoFit/>
              </a:bodyPr>
              <a:lstStyle/>
              <a:p>
                <a:pPr defTabSz="285736" fontAlgn="base">
                  <a:spcBef>
                    <a:spcPct val="0"/>
                  </a:spcBef>
                  <a:spcAft>
                    <a:spcPct val="0"/>
                  </a:spcAft>
                  <a:defRPr/>
                </a:pPr>
                <a:r>
                  <a:rPr lang="en-US" sz="1100" kern="0" dirty="0">
                    <a:solidFill>
                      <a:srgbClr val="6D7777"/>
                    </a:solidFill>
                    <a:latin typeface="HelvNeue Roman for IBM" panose="020B0604020202020204" pitchFamily="34" charset="0"/>
                    <a:cs typeface="Helvetica Neue Light"/>
                  </a:rPr>
                  <a:t>API Creation &amp; Management, Connectivity &amp; Integration </a:t>
                </a:r>
              </a:p>
            </p:txBody>
          </p:sp>
          <p:sp>
            <p:nvSpPr>
              <p:cNvPr id="51" name="TextBox 50"/>
              <p:cNvSpPr txBox="1"/>
              <p:nvPr/>
            </p:nvSpPr>
            <p:spPr>
              <a:xfrm>
                <a:off x="2741145" y="3568182"/>
                <a:ext cx="3177472" cy="261610"/>
              </a:xfrm>
              <a:prstGeom prst="rect">
                <a:avLst/>
              </a:prstGeom>
              <a:noFill/>
            </p:spPr>
            <p:txBody>
              <a:bodyPr wrap="none">
                <a:spAutoFit/>
              </a:bodyPr>
              <a:lstStyle/>
              <a:p>
                <a:pPr defTabSz="285736" fontAlgn="base">
                  <a:spcBef>
                    <a:spcPct val="0"/>
                  </a:spcBef>
                  <a:spcAft>
                    <a:spcPct val="0"/>
                  </a:spcAft>
                  <a:defRPr/>
                </a:pPr>
                <a:r>
                  <a:rPr lang="en-US" sz="1100" kern="0" dirty="0">
                    <a:solidFill>
                      <a:srgbClr val="6D7777"/>
                    </a:solidFill>
                    <a:latin typeface="HelvNeue Roman for IBM" panose="020B0604020202020204" pitchFamily="34" charset="0"/>
                    <a:cs typeface="Helvetica Neue Light"/>
                  </a:rPr>
                  <a:t>Event-Driven, aPaas, Containers, Microservices</a:t>
                </a:r>
              </a:p>
            </p:txBody>
          </p:sp>
        </p:grpSp>
        <p:sp>
          <p:nvSpPr>
            <p:cNvPr id="40" name="TextBox 39"/>
            <p:cNvSpPr txBox="1"/>
            <p:nvPr/>
          </p:nvSpPr>
          <p:spPr>
            <a:xfrm>
              <a:off x="2637656" y="4299278"/>
              <a:ext cx="3719288" cy="430887"/>
            </a:xfrm>
            <a:prstGeom prst="rect">
              <a:avLst/>
            </a:prstGeom>
            <a:noFill/>
          </p:spPr>
          <p:txBody>
            <a:bodyPr wrap="none">
              <a:spAutoFit/>
            </a:bodyPr>
            <a:lstStyle/>
            <a:p>
              <a:pPr algn="ctr" defTabSz="285736" fontAlgn="base">
                <a:spcBef>
                  <a:spcPct val="0"/>
                </a:spcBef>
                <a:spcAft>
                  <a:spcPct val="0"/>
                </a:spcAft>
                <a:defRPr/>
              </a:pPr>
              <a:r>
                <a:rPr lang="en-US" sz="1100" kern="0" dirty="0">
                  <a:solidFill>
                    <a:srgbClr val="6D7777"/>
                  </a:solidFill>
                  <a:latin typeface="HelvNeue Roman for IBM" panose="020B0604020202020204" pitchFamily="34" charset="0"/>
                  <a:cs typeface="Helvetica Neue Light"/>
                </a:rPr>
                <a:t>Cognitive Data Classification, High-volume data transfer,</a:t>
              </a:r>
              <a:br>
                <a:rPr lang="en-US" sz="1100" kern="0" dirty="0">
                  <a:solidFill>
                    <a:srgbClr val="6D7777"/>
                  </a:solidFill>
                  <a:latin typeface="HelvNeue Roman for IBM" panose="020B0604020202020204" pitchFamily="34" charset="0"/>
                  <a:cs typeface="Helvetica Neue Light"/>
                </a:rPr>
              </a:br>
              <a:r>
                <a:rPr lang="en-US" sz="1100" kern="0" dirty="0">
                  <a:solidFill>
                    <a:srgbClr val="6D7777"/>
                  </a:solidFill>
                  <a:latin typeface="HelvNeue Roman for IBM" panose="020B0604020202020204" pitchFamily="34" charset="0"/>
                  <a:cs typeface="Helvetica Neue Light"/>
                </a:rPr>
                <a:t>Metadata Management</a:t>
              </a:r>
            </a:p>
          </p:txBody>
        </p:sp>
      </p:grpSp>
    </p:spTree>
    <p:extLst>
      <p:ext uri="{BB962C8B-B14F-4D97-AF65-F5344CB8AC3E}">
        <p14:creationId xmlns:p14="http://schemas.microsoft.com/office/powerpoint/2010/main" val="136217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446062" cy="381000"/>
          </a:xfrm>
        </p:spPr>
        <p:txBody>
          <a:bodyPr/>
          <a:lstStyle/>
          <a:p>
            <a:r>
              <a:rPr lang="en-US" dirty="0"/>
              <a:t>Key use cases are driving private cloud adoption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5</a:t>
            </a:fld>
            <a:endParaRPr lang="en-US" dirty="0"/>
          </a:p>
        </p:txBody>
      </p:sp>
      <p:sp>
        <p:nvSpPr>
          <p:cNvPr id="7" name="Footer Placeholder 6"/>
          <p:cNvSpPr>
            <a:spLocks noGrp="1"/>
          </p:cNvSpPr>
          <p:nvPr>
            <p:ph type="ftr" sz="quarter" idx="11"/>
          </p:nvPr>
        </p:nvSpPr>
        <p:spPr/>
        <p:txBody>
          <a:bodyPr/>
          <a:lstStyle/>
          <a:p>
            <a:r>
              <a:rPr lang="de-DE" dirty="0"/>
              <a:t>Think 2018 / DOC ID / Month XX, 2018 / © 2018 IBM Corporation</a:t>
            </a:r>
            <a:endParaRPr lang="en-US" dirty="0"/>
          </a:p>
        </p:txBody>
      </p:sp>
      <p:sp>
        <p:nvSpPr>
          <p:cNvPr id="8" name="Rectangle 7">
            <a:extLst>
              <a:ext uri="{FF2B5EF4-FFF2-40B4-BE49-F238E27FC236}">
                <a16:creationId xmlns:a16="http://schemas.microsoft.com/office/drawing/2014/main" xmlns="" id="{842032A7-0FA5-45B4-8A12-F218BA3D4DB8}"/>
              </a:ext>
            </a:extLst>
          </p:cNvPr>
          <p:cNvSpPr>
            <a:spLocks/>
          </p:cNvSpPr>
          <p:nvPr/>
        </p:nvSpPr>
        <p:spPr bwMode="auto">
          <a:xfrm>
            <a:off x="80919" y="856212"/>
            <a:ext cx="2952201" cy="3715103"/>
          </a:xfrm>
          <a:prstGeom prst="rect">
            <a:avLst/>
          </a:prstGeom>
          <a:solidFill>
            <a:schemeClr val="bg2">
              <a:lumMod val="95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9" name="Rectangle 8">
            <a:extLst>
              <a:ext uri="{FF2B5EF4-FFF2-40B4-BE49-F238E27FC236}">
                <a16:creationId xmlns:a16="http://schemas.microsoft.com/office/drawing/2014/main" xmlns="" id="{F2388397-DDF1-48D4-8557-7470111E51E6}"/>
              </a:ext>
            </a:extLst>
          </p:cNvPr>
          <p:cNvSpPr>
            <a:spLocks/>
          </p:cNvSpPr>
          <p:nvPr/>
        </p:nvSpPr>
        <p:spPr bwMode="auto">
          <a:xfrm>
            <a:off x="6113269" y="856211"/>
            <a:ext cx="2912264" cy="3729786"/>
          </a:xfrm>
          <a:prstGeom prst="rect">
            <a:avLst/>
          </a:prstGeom>
          <a:solidFill>
            <a:schemeClr val="bg2">
              <a:lumMod val="95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10" name="Rectangle 9">
            <a:extLst>
              <a:ext uri="{FF2B5EF4-FFF2-40B4-BE49-F238E27FC236}">
                <a16:creationId xmlns:a16="http://schemas.microsoft.com/office/drawing/2014/main" xmlns="" id="{F761F638-7CD9-4D6D-906D-6A2EEB1F0E53}"/>
              </a:ext>
            </a:extLst>
          </p:cNvPr>
          <p:cNvSpPr>
            <a:spLocks/>
          </p:cNvSpPr>
          <p:nvPr/>
        </p:nvSpPr>
        <p:spPr bwMode="auto">
          <a:xfrm>
            <a:off x="2951564" y="856211"/>
            <a:ext cx="3161705" cy="3729786"/>
          </a:xfrm>
          <a:prstGeom prst="rect">
            <a:avLst/>
          </a:prstGeom>
          <a:solidFill>
            <a:schemeClr val="bg2">
              <a:lumMod val="95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prstClr val="white"/>
              </a:solidFill>
              <a:latin typeface="+mn-lt"/>
            </a:endParaRPr>
          </a:p>
        </p:txBody>
      </p:sp>
      <p:sp>
        <p:nvSpPr>
          <p:cNvPr id="11" name="Rectangle 5">
            <a:extLst>
              <a:ext uri="{FF2B5EF4-FFF2-40B4-BE49-F238E27FC236}">
                <a16:creationId xmlns:a16="http://schemas.microsoft.com/office/drawing/2014/main" xmlns="" id="{434FB2CC-166D-4C69-B220-24735F402EB1}"/>
              </a:ext>
            </a:extLst>
          </p:cNvPr>
          <p:cNvSpPr>
            <a:spLocks/>
          </p:cNvSpPr>
          <p:nvPr/>
        </p:nvSpPr>
        <p:spPr bwMode="auto">
          <a:xfrm>
            <a:off x="652907"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en-US" altLang="x-none" sz="1800" b="1" dirty="0">
                <a:solidFill>
                  <a:schemeClr val="bg1"/>
                </a:solidFill>
                <a:ea typeface="Helvetica Neue for IBM Light" charset="0"/>
                <a:cs typeface="Helvetica Neue for IBM Light" charset="0"/>
                <a:sym typeface="Helvetica Neue for IBM Light" charset="0"/>
              </a:rPr>
              <a:t>Use Case </a:t>
            </a:r>
            <a:r>
              <a:rPr kumimoji="1" lang="x-none" altLang="x-none" sz="1800" b="1">
                <a:solidFill>
                  <a:schemeClr val="bg1"/>
                </a:solidFill>
                <a:ea typeface="Helvetica Neue for IBM Light" charset="0"/>
                <a:cs typeface="Helvetica Neue for IBM Light" charset="0"/>
                <a:sym typeface="Helvetica Neue for IBM Light" charset="0"/>
              </a:rPr>
              <a:t>#1</a:t>
            </a:r>
          </a:p>
        </p:txBody>
      </p:sp>
      <p:sp>
        <p:nvSpPr>
          <p:cNvPr id="12" name="Rectangle 7">
            <a:extLst>
              <a:ext uri="{FF2B5EF4-FFF2-40B4-BE49-F238E27FC236}">
                <a16:creationId xmlns:a16="http://schemas.microsoft.com/office/drawing/2014/main" xmlns="" id="{9F648558-AFDC-4763-828A-DBA0975F3B79}"/>
              </a:ext>
            </a:extLst>
          </p:cNvPr>
          <p:cNvSpPr>
            <a:spLocks/>
          </p:cNvSpPr>
          <p:nvPr/>
        </p:nvSpPr>
        <p:spPr bwMode="auto">
          <a:xfrm>
            <a:off x="3764303"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x-none" altLang="x-none" sz="1800" b="1">
                <a:solidFill>
                  <a:schemeClr val="bg1"/>
                </a:solidFill>
                <a:ea typeface="Helvetica Neue for IBM Light" charset="0"/>
                <a:cs typeface="Helvetica Neue for IBM Light" charset="0"/>
                <a:sym typeface="Helvetica Neue for IBM Light" charset="0"/>
              </a:rPr>
              <a:t>U</a:t>
            </a:r>
            <a:r>
              <a:rPr kumimoji="1" lang="en-US" altLang="x-none" sz="1800" b="1" dirty="0">
                <a:solidFill>
                  <a:schemeClr val="bg1"/>
                </a:solidFill>
                <a:ea typeface="Helvetica Neue for IBM Light" charset="0"/>
                <a:cs typeface="Helvetica Neue for IBM Light" charset="0"/>
                <a:sym typeface="Helvetica Neue for IBM Light" charset="0"/>
              </a:rPr>
              <a:t>se Case</a:t>
            </a:r>
            <a:r>
              <a:rPr kumimoji="1" lang="x-none" altLang="x-none" sz="1800" b="1">
                <a:solidFill>
                  <a:schemeClr val="bg1"/>
                </a:solidFill>
                <a:ea typeface="Helvetica Neue for IBM Light" charset="0"/>
                <a:cs typeface="Helvetica Neue for IBM Light" charset="0"/>
                <a:sym typeface="Helvetica Neue for IBM Light" charset="0"/>
              </a:rPr>
              <a:t> #2</a:t>
            </a:r>
          </a:p>
        </p:txBody>
      </p:sp>
      <p:sp>
        <p:nvSpPr>
          <p:cNvPr id="13" name="Rectangle 9">
            <a:extLst>
              <a:ext uri="{FF2B5EF4-FFF2-40B4-BE49-F238E27FC236}">
                <a16:creationId xmlns:a16="http://schemas.microsoft.com/office/drawing/2014/main" xmlns="" id="{03599020-E128-4E26-940E-20739BD58D59}"/>
              </a:ext>
            </a:extLst>
          </p:cNvPr>
          <p:cNvSpPr>
            <a:spLocks/>
          </p:cNvSpPr>
          <p:nvPr/>
        </p:nvSpPr>
        <p:spPr bwMode="auto">
          <a:xfrm>
            <a:off x="6749383"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x-none" altLang="x-none" sz="1800" b="1" dirty="0">
                <a:solidFill>
                  <a:schemeClr val="bg1"/>
                </a:solidFill>
                <a:ea typeface="Helvetica Neue for IBM Light" charset="0"/>
                <a:cs typeface="Helvetica Neue for IBM Light" charset="0"/>
                <a:sym typeface="Helvetica Neue for IBM Light" charset="0"/>
              </a:rPr>
              <a:t>U</a:t>
            </a:r>
            <a:r>
              <a:rPr kumimoji="1" lang="en-US" altLang="x-none" sz="1800" b="1" dirty="0">
                <a:solidFill>
                  <a:schemeClr val="bg1"/>
                </a:solidFill>
                <a:ea typeface="Helvetica Neue for IBM Light" charset="0"/>
                <a:cs typeface="Helvetica Neue for IBM Light" charset="0"/>
                <a:sym typeface="Helvetica Neue for IBM Light" charset="0"/>
              </a:rPr>
              <a:t>se Case</a:t>
            </a:r>
            <a:r>
              <a:rPr kumimoji="1" lang="x-none" altLang="x-none" sz="1800" b="1" dirty="0">
                <a:solidFill>
                  <a:schemeClr val="bg1"/>
                </a:solidFill>
                <a:ea typeface="Helvetica Neue for IBM Light" charset="0"/>
                <a:cs typeface="Helvetica Neue for IBM Light" charset="0"/>
                <a:sym typeface="Helvetica Neue for IBM Light" charset="0"/>
              </a:rPr>
              <a:t> #3</a:t>
            </a:r>
          </a:p>
        </p:txBody>
      </p:sp>
      <p:sp>
        <p:nvSpPr>
          <p:cNvPr id="14" name="Arrow: Left-Right 33">
            <a:extLst>
              <a:ext uri="{FF2B5EF4-FFF2-40B4-BE49-F238E27FC236}">
                <a16:creationId xmlns:a16="http://schemas.microsoft.com/office/drawing/2014/main" xmlns="" id="{726AB943-7B59-4F07-92EA-431E1EC9DAD0}"/>
              </a:ext>
            </a:extLst>
          </p:cNvPr>
          <p:cNvSpPr/>
          <p:nvPr/>
        </p:nvSpPr>
        <p:spPr bwMode="auto">
          <a:xfrm>
            <a:off x="501097" y="3576922"/>
            <a:ext cx="8062637" cy="738127"/>
          </a:xfrm>
          <a:prstGeom prst="leftRightArrow">
            <a:avLst>
              <a:gd name="adj1" fmla="val 70600"/>
              <a:gd name="adj2" fmla="val 74484"/>
            </a:avLst>
          </a:prstGeom>
          <a:solidFill>
            <a:schemeClr val="bg2"/>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1"/>
                </a:solidFill>
                <a:ea typeface="Arial" charset="0"/>
                <a:cs typeface="Arial" charset="0"/>
                <a:sym typeface="Helvetica" panose="020B0604020202020204" pitchFamily="34" charset="0"/>
              </a:rPr>
              <a:t>Multi-cloud management and orchestration</a:t>
            </a:r>
            <a:endParaRPr kumimoji="1" lang="en-US" sz="1800" dirty="0">
              <a:solidFill>
                <a:schemeClr val="bg1"/>
              </a:solidFill>
              <a:ea typeface="Arial" charset="0"/>
              <a:cs typeface="Arial" charset="0"/>
            </a:endParaRPr>
          </a:p>
        </p:txBody>
      </p:sp>
      <p:sp>
        <p:nvSpPr>
          <p:cNvPr id="15" name="Rectangle 14">
            <a:extLst>
              <a:ext uri="{FF2B5EF4-FFF2-40B4-BE49-F238E27FC236}">
                <a16:creationId xmlns:a16="http://schemas.microsoft.com/office/drawing/2014/main" xmlns="" id="{0CF960AA-4A79-4E11-A264-7A025A2B621E}"/>
              </a:ext>
            </a:extLst>
          </p:cNvPr>
          <p:cNvSpPr>
            <a:spLocks/>
          </p:cNvSpPr>
          <p:nvPr/>
        </p:nvSpPr>
        <p:spPr bwMode="auto">
          <a:xfrm>
            <a:off x="3277781" y="1732340"/>
            <a:ext cx="2312789" cy="981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Modernize and optimize existing applications</a:t>
            </a:r>
          </a:p>
        </p:txBody>
      </p:sp>
      <p:sp>
        <p:nvSpPr>
          <p:cNvPr id="16" name="Rectangle 15">
            <a:extLst>
              <a:ext uri="{FF2B5EF4-FFF2-40B4-BE49-F238E27FC236}">
                <a16:creationId xmlns:a16="http://schemas.microsoft.com/office/drawing/2014/main" xmlns="" id="{7A340EEE-E580-4AE4-99D3-C3CC2C0344C9}"/>
              </a:ext>
            </a:extLst>
          </p:cNvPr>
          <p:cNvSpPr>
            <a:spLocks/>
          </p:cNvSpPr>
          <p:nvPr/>
        </p:nvSpPr>
        <p:spPr bwMode="auto">
          <a:xfrm>
            <a:off x="6290178" y="1731087"/>
            <a:ext cx="2533054" cy="1113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Opening up enterprise data centers to work with cloud services</a:t>
            </a:r>
          </a:p>
        </p:txBody>
      </p:sp>
      <p:sp>
        <p:nvSpPr>
          <p:cNvPr id="17" name="Rectangle 8">
            <a:extLst>
              <a:ext uri="{FF2B5EF4-FFF2-40B4-BE49-F238E27FC236}">
                <a16:creationId xmlns:a16="http://schemas.microsoft.com/office/drawing/2014/main" xmlns="" id="{B62CFB7E-4CD0-4696-A96B-E5A9EBB50284}"/>
              </a:ext>
            </a:extLst>
          </p:cNvPr>
          <p:cNvSpPr>
            <a:spLocks/>
          </p:cNvSpPr>
          <p:nvPr/>
        </p:nvSpPr>
        <p:spPr bwMode="auto">
          <a:xfrm>
            <a:off x="408127" y="1732340"/>
            <a:ext cx="2135314" cy="981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Create new cloud-native applications</a:t>
            </a:r>
          </a:p>
        </p:txBody>
      </p:sp>
    </p:spTree>
    <p:extLst>
      <p:ext uri="{BB962C8B-B14F-4D97-AF65-F5344CB8AC3E}">
        <p14:creationId xmlns:p14="http://schemas.microsoft.com/office/powerpoint/2010/main" val="34973807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446062" cy="381000"/>
          </a:xfrm>
        </p:spPr>
        <p:txBody>
          <a:bodyPr/>
          <a:lstStyle/>
          <a:p>
            <a:r>
              <a:rPr lang="en-US" dirty="0"/>
              <a:t>Key use cases are driving private cloud adoption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6</a:t>
            </a:fld>
            <a:endParaRPr lang="en-US" dirty="0"/>
          </a:p>
        </p:txBody>
      </p:sp>
      <p:sp>
        <p:nvSpPr>
          <p:cNvPr id="7" name="Footer Placeholder 6"/>
          <p:cNvSpPr>
            <a:spLocks noGrp="1"/>
          </p:cNvSpPr>
          <p:nvPr>
            <p:ph type="ftr" sz="quarter" idx="11"/>
          </p:nvPr>
        </p:nvSpPr>
        <p:spPr/>
        <p:txBody>
          <a:bodyPr/>
          <a:lstStyle/>
          <a:p>
            <a:r>
              <a:rPr lang="de-DE" dirty="0"/>
              <a:t>Think 2018 / DOC ID / Month XX, 2018 / © 2018 IBM Corporation</a:t>
            </a:r>
            <a:endParaRPr lang="en-US" dirty="0"/>
          </a:p>
        </p:txBody>
      </p:sp>
      <p:sp>
        <p:nvSpPr>
          <p:cNvPr id="8" name="Rectangle 7">
            <a:extLst>
              <a:ext uri="{FF2B5EF4-FFF2-40B4-BE49-F238E27FC236}">
                <a16:creationId xmlns:a16="http://schemas.microsoft.com/office/drawing/2014/main" xmlns="" id="{842032A7-0FA5-45B4-8A12-F218BA3D4DB8}"/>
              </a:ext>
            </a:extLst>
          </p:cNvPr>
          <p:cNvSpPr>
            <a:spLocks/>
          </p:cNvSpPr>
          <p:nvPr/>
        </p:nvSpPr>
        <p:spPr bwMode="auto">
          <a:xfrm>
            <a:off x="80919" y="856212"/>
            <a:ext cx="2952201" cy="3715103"/>
          </a:xfrm>
          <a:prstGeom prst="rect">
            <a:avLst/>
          </a:prstGeom>
          <a:solidFill>
            <a:schemeClr val="accent2">
              <a:lumMod val="20000"/>
              <a:lumOff val="80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9" name="Rectangle 8">
            <a:extLst>
              <a:ext uri="{FF2B5EF4-FFF2-40B4-BE49-F238E27FC236}">
                <a16:creationId xmlns:a16="http://schemas.microsoft.com/office/drawing/2014/main" xmlns="" id="{F2388397-DDF1-48D4-8557-7470111E51E6}"/>
              </a:ext>
            </a:extLst>
          </p:cNvPr>
          <p:cNvSpPr>
            <a:spLocks/>
          </p:cNvSpPr>
          <p:nvPr/>
        </p:nvSpPr>
        <p:spPr bwMode="auto">
          <a:xfrm>
            <a:off x="6113269" y="856211"/>
            <a:ext cx="2912264" cy="3729786"/>
          </a:xfrm>
          <a:prstGeom prst="rect">
            <a:avLst/>
          </a:prstGeom>
          <a:solidFill>
            <a:schemeClr val="bg2">
              <a:lumMod val="95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10" name="Rectangle 9">
            <a:extLst>
              <a:ext uri="{FF2B5EF4-FFF2-40B4-BE49-F238E27FC236}">
                <a16:creationId xmlns:a16="http://schemas.microsoft.com/office/drawing/2014/main" xmlns="" id="{F761F638-7CD9-4D6D-906D-6A2EEB1F0E53}"/>
              </a:ext>
            </a:extLst>
          </p:cNvPr>
          <p:cNvSpPr>
            <a:spLocks/>
          </p:cNvSpPr>
          <p:nvPr/>
        </p:nvSpPr>
        <p:spPr bwMode="auto">
          <a:xfrm>
            <a:off x="2951564" y="856211"/>
            <a:ext cx="3161705" cy="3729786"/>
          </a:xfrm>
          <a:prstGeom prst="rect">
            <a:avLst/>
          </a:prstGeom>
          <a:solidFill>
            <a:schemeClr val="bg2">
              <a:lumMod val="95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prstClr val="white"/>
              </a:solidFill>
              <a:latin typeface="+mn-lt"/>
            </a:endParaRPr>
          </a:p>
        </p:txBody>
      </p:sp>
      <p:sp>
        <p:nvSpPr>
          <p:cNvPr id="11" name="Rectangle 5">
            <a:extLst>
              <a:ext uri="{FF2B5EF4-FFF2-40B4-BE49-F238E27FC236}">
                <a16:creationId xmlns:a16="http://schemas.microsoft.com/office/drawing/2014/main" xmlns="" id="{434FB2CC-166D-4C69-B220-24735F402EB1}"/>
              </a:ext>
            </a:extLst>
          </p:cNvPr>
          <p:cNvSpPr>
            <a:spLocks/>
          </p:cNvSpPr>
          <p:nvPr/>
        </p:nvSpPr>
        <p:spPr bwMode="auto">
          <a:xfrm>
            <a:off x="652907"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en-US" altLang="x-none" sz="1800" b="1" dirty="0">
                <a:solidFill>
                  <a:schemeClr val="bg1"/>
                </a:solidFill>
                <a:ea typeface="Helvetica Neue for IBM Light" charset="0"/>
                <a:cs typeface="Helvetica Neue for IBM Light" charset="0"/>
                <a:sym typeface="Helvetica Neue for IBM Light" charset="0"/>
              </a:rPr>
              <a:t>Use Case </a:t>
            </a:r>
            <a:r>
              <a:rPr kumimoji="1" lang="x-none" altLang="x-none" sz="1800" b="1">
                <a:solidFill>
                  <a:schemeClr val="bg1"/>
                </a:solidFill>
                <a:ea typeface="Helvetica Neue for IBM Light" charset="0"/>
                <a:cs typeface="Helvetica Neue for IBM Light" charset="0"/>
                <a:sym typeface="Helvetica Neue for IBM Light" charset="0"/>
              </a:rPr>
              <a:t>#1</a:t>
            </a:r>
          </a:p>
        </p:txBody>
      </p:sp>
      <p:sp>
        <p:nvSpPr>
          <p:cNvPr id="12" name="Rectangle 7">
            <a:extLst>
              <a:ext uri="{FF2B5EF4-FFF2-40B4-BE49-F238E27FC236}">
                <a16:creationId xmlns:a16="http://schemas.microsoft.com/office/drawing/2014/main" xmlns="" id="{9F648558-AFDC-4763-828A-DBA0975F3B79}"/>
              </a:ext>
            </a:extLst>
          </p:cNvPr>
          <p:cNvSpPr>
            <a:spLocks/>
          </p:cNvSpPr>
          <p:nvPr/>
        </p:nvSpPr>
        <p:spPr bwMode="auto">
          <a:xfrm>
            <a:off x="3764303"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x-none" altLang="x-none" sz="1800" b="1">
                <a:solidFill>
                  <a:schemeClr val="bg1"/>
                </a:solidFill>
                <a:ea typeface="Helvetica Neue for IBM Light" charset="0"/>
                <a:cs typeface="Helvetica Neue for IBM Light" charset="0"/>
                <a:sym typeface="Helvetica Neue for IBM Light" charset="0"/>
              </a:rPr>
              <a:t>U</a:t>
            </a:r>
            <a:r>
              <a:rPr kumimoji="1" lang="en-US" altLang="x-none" sz="1800" b="1" dirty="0">
                <a:solidFill>
                  <a:schemeClr val="bg1"/>
                </a:solidFill>
                <a:ea typeface="Helvetica Neue for IBM Light" charset="0"/>
                <a:cs typeface="Helvetica Neue for IBM Light" charset="0"/>
                <a:sym typeface="Helvetica Neue for IBM Light" charset="0"/>
              </a:rPr>
              <a:t>se Case</a:t>
            </a:r>
            <a:r>
              <a:rPr kumimoji="1" lang="x-none" altLang="x-none" sz="1800" b="1">
                <a:solidFill>
                  <a:schemeClr val="bg1"/>
                </a:solidFill>
                <a:ea typeface="Helvetica Neue for IBM Light" charset="0"/>
                <a:cs typeface="Helvetica Neue for IBM Light" charset="0"/>
                <a:sym typeface="Helvetica Neue for IBM Light" charset="0"/>
              </a:rPr>
              <a:t> #2</a:t>
            </a:r>
          </a:p>
        </p:txBody>
      </p:sp>
      <p:sp>
        <p:nvSpPr>
          <p:cNvPr id="13" name="Rectangle 9">
            <a:extLst>
              <a:ext uri="{FF2B5EF4-FFF2-40B4-BE49-F238E27FC236}">
                <a16:creationId xmlns:a16="http://schemas.microsoft.com/office/drawing/2014/main" xmlns="" id="{03599020-E128-4E26-940E-20739BD58D59}"/>
              </a:ext>
            </a:extLst>
          </p:cNvPr>
          <p:cNvSpPr>
            <a:spLocks/>
          </p:cNvSpPr>
          <p:nvPr/>
        </p:nvSpPr>
        <p:spPr bwMode="auto">
          <a:xfrm>
            <a:off x="6749383"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x-none" altLang="x-none" sz="1800" b="1" dirty="0">
                <a:solidFill>
                  <a:schemeClr val="bg1"/>
                </a:solidFill>
                <a:ea typeface="Helvetica Neue for IBM Light" charset="0"/>
                <a:cs typeface="Helvetica Neue for IBM Light" charset="0"/>
                <a:sym typeface="Helvetica Neue for IBM Light" charset="0"/>
              </a:rPr>
              <a:t>U</a:t>
            </a:r>
            <a:r>
              <a:rPr kumimoji="1" lang="en-US" altLang="x-none" sz="1800" b="1" dirty="0">
                <a:solidFill>
                  <a:schemeClr val="bg1"/>
                </a:solidFill>
                <a:ea typeface="Helvetica Neue for IBM Light" charset="0"/>
                <a:cs typeface="Helvetica Neue for IBM Light" charset="0"/>
                <a:sym typeface="Helvetica Neue for IBM Light" charset="0"/>
              </a:rPr>
              <a:t>se Case</a:t>
            </a:r>
            <a:r>
              <a:rPr kumimoji="1" lang="x-none" altLang="x-none" sz="1800" b="1" dirty="0">
                <a:solidFill>
                  <a:schemeClr val="bg1"/>
                </a:solidFill>
                <a:ea typeface="Helvetica Neue for IBM Light" charset="0"/>
                <a:cs typeface="Helvetica Neue for IBM Light" charset="0"/>
                <a:sym typeface="Helvetica Neue for IBM Light" charset="0"/>
              </a:rPr>
              <a:t> #3</a:t>
            </a:r>
          </a:p>
        </p:txBody>
      </p:sp>
      <p:sp>
        <p:nvSpPr>
          <p:cNvPr id="14" name="Arrow: Left-Right 33">
            <a:extLst>
              <a:ext uri="{FF2B5EF4-FFF2-40B4-BE49-F238E27FC236}">
                <a16:creationId xmlns:a16="http://schemas.microsoft.com/office/drawing/2014/main" xmlns="" id="{726AB943-7B59-4F07-92EA-431E1EC9DAD0}"/>
              </a:ext>
            </a:extLst>
          </p:cNvPr>
          <p:cNvSpPr/>
          <p:nvPr/>
        </p:nvSpPr>
        <p:spPr bwMode="auto">
          <a:xfrm>
            <a:off x="501097" y="3576922"/>
            <a:ext cx="8062637" cy="738127"/>
          </a:xfrm>
          <a:prstGeom prst="leftRightArrow">
            <a:avLst>
              <a:gd name="adj1" fmla="val 70600"/>
              <a:gd name="adj2" fmla="val 74484"/>
            </a:avLst>
          </a:prstGeom>
          <a:solidFill>
            <a:schemeClr val="bg2"/>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1"/>
                </a:solidFill>
                <a:ea typeface="Arial" charset="0"/>
                <a:cs typeface="Arial" charset="0"/>
                <a:sym typeface="Helvetica" panose="020B0604020202020204" pitchFamily="34" charset="0"/>
              </a:rPr>
              <a:t>Multi-cloud management and orchestration</a:t>
            </a:r>
            <a:endParaRPr kumimoji="1" lang="en-US" sz="1800" dirty="0">
              <a:solidFill>
                <a:schemeClr val="bg1"/>
              </a:solidFill>
              <a:ea typeface="Arial" charset="0"/>
              <a:cs typeface="Arial" charset="0"/>
            </a:endParaRPr>
          </a:p>
        </p:txBody>
      </p:sp>
      <p:sp>
        <p:nvSpPr>
          <p:cNvPr id="15" name="Rectangle 14">
            <a:extLst>
              <a:ext uri="{FF2B5EF4-FFF2-40B4-BE49-F238E27FC236}">
                <a16:creationId xmlns:a16="http://schemas.microsoft.com/office/drawing/2014/main" xmlns="" id="{0CF960AA-4A79-4E11-A264-7A025A2B621E}"/>
              </a:ext>
            </a:extLst>
          </p:cNvPr>
          <p:cNvSpPr>
            <a:spLocks/>
          </p:cNvSpPr>
          <p:nvPr/>
        </p:nvSpPr>
        <p:spPr bwMode="auto">
          <a:xfrm>
            <a:off x="3277781" y="1732340"/>
            <a:ext cx="2312789" cy="981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Modernize and optimize existing applications</a:t>
            </a:r>
          </a:p>
        </p:txBody>
      </p:sp>
      <p:sp>
        <p:nvSpPr>
          <p:cNvPr id="16" name="Rectangle 15">
            <a:extLst>
              <a:ext uri="{FF2B5EF4-FFF2-40B4-BE49-F238E27FC236}">
                <a16:creationId xmlns:a16="http://schemas.microsoft.com/office/drawing/2014/main" xmlns="" id="{7A340EEE-E580-4AE4-99D3-C3CC2C0344C9}"/>
              </a:ext>
            </a:extLst>
          </p:cNvPr>
          <p:cNvSpPr>
            <a:spLocks/>
          </p:cNvSpPr>
          <p:nvPr/>
        </p:nvSpPr>
        <p:spPr bwMode="auto">
          <a:xfrm>
            <a:off x="6290178" y="1731087"/>
            <a:ext cx="2533054" cy="1113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Opening up enterprise data centers to work with cloud services</a:t>
            </a:r>
          </a:p>
        </p:txBody>
      </p:sp>
      <p:sp>
        <p:nvSpPr>
          <p:cNvPr id="17" name="Rectangle 8">
            <a:extLst>
              <a:ext uri="{FF2B5EF4-FFF2-40B4-BE49-F238E27FC236}">
                <a16:creationId xmlns:a16="http://schemas.microsoft.com/office/drawing/2014/main" xmlns="" id="{B62CFB7E-4CD0-4696-A96B-E5A9EBB50284}"/>
              </a:ext>
            </a:extLst>
          </p:cNvPr>
          <p:cNvSpPr>
            <a:spLocks/>
          </p:cNvSpPr>
          <p:nvPr/>
        </p:nvSpPr>
        <p:spPr bwMode="auto">
          <a:xfrm>
            <a:off x="408127" y="1732340"/>
            <a:ext cx="2135314" cy="981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Create new cloud-native applications</a:t>
            </a:r>
          </a:p>
        </p:txBody>
      </p:sp>
    </p:spTree>
    <p:extLst>
      <p:ext uri="{BB962C8B-B14F-4D97-AF65-F5344CB8AC3E}">
        <p14:creationId xmlns:p14="http://schemas.microsoft.com/office/powerpoint/2010/main" val="26927816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138"/>
          <p:cNvSpPr/>
          <p:nvPr/>
        </p:nvSpPr>
        <p:spPr>
          <a:xfrm>
            <a:off x="228599" y="1944924"/>
            <a:ext cx="5322537" cy="2708434"/>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spAutoFit/>
          </a:bodyPr>
          <a:lstStyle>
            <a:lvl1pPr algn="l">
              <a:defRPr sz="2000">
                <a:solidFill>
                  <a:srgbClr val="000000"/>
                </a:solidFill>
                <a:latin typeface="HelvNeue Bold for IBM"/>
                <a:ea typeface="HelvNeue Bold for IBM"/>
                <a:cs typeface="HelvNeue Bold for IBM"/>
                <a:sym typeface="HelvNeue Bold for IBM"/>
              </a:defRPr>
            </a:lvl1pPr>
          </a:lstStyle>
          <a:p>
            <a:pPr defTabSz="685800"/>
            <a:r>
              <a:rPr lang="en-US" sz="1650" b="1" dirty="0" smtClean="0">
                <a:solidFill>
                  <a:schemeClr val="tx1"/>
                </a:solidFill>
                <a:latin typeface="Arial"/>
              </a:rPr>
              <a:t>IBM’s </a:t>
            </a:r>
            <a:r>
              <a:rPr lang="en-US" sz="1650" b="1" dirty="0" smtClean="0">
                <a:solidFill>
                  <a:schemeClr val="tx1"/>
                </a:solidFill>
                <a:latin typeface="Arial"/>
              </a:rPr>
              <a:t>Capabilities</a:t>
            </a:r>
            <a:r>
              <a:rPr lang="en-US" sz="1650" b="1" dirty="0" smtClean="0">
                <a:solidFill>
                  <a:schemeClr val="tx1"/>
                </a:solidFill>
                <a:latin typeface="Arial"/>
              </a:rPr>
              <a:t>:</a:t>
            </a:r>
            <a:endParaRPr lang="en-US" sz="1650" b="1" dirty="0">
              <a:solidFill>
                <a:schemeClr val="tx1"/>
              </a:solidFill>
              <a:latin typeface="Arial"/>
            </a:endParaRPr>
          </a:p>
          <a:p>
            <a:pPr defTabSz="685800"/>
            <a:endParaRPr lang="en-US" sz="1650" dirty="0">
              <a:solidFill>
                <a:schemeClr val="tx1"/>
              </a:solidFill>
              <a:latin typeface="Arial"/>
            </a:endParaRPr>
          </a:p>
          <a:p>
            <a:pPr marL="257175" indent="-257175" defTabSz="685800">
              <a:buFont typeface="Arial" charset="0"/>
              <a:buChar char="•"/>
            </a:pPr>
            <a:r>
              <a:rPr lang="en-US" sz="1650" dirty="0" smtClean="0">
                <a:solidFill>
                  <a:schemeClr val="tx1"/>
                </a:solidFill>
                <a:latin typeface="Arial"/>
              </a:rPr>
              <a:t>IBM Microclimate</a:t>
            </a:r>
            <a:endParaRPr lang="en-US" sz="1650" dirty="0" smtClean="0">
              <a:solidFill>
                <a:schemeClr val="tx1"/>
              </a:solidFill>
              <a:latin typeface="Arial"/>
            </a:endParaRPr>
          </a:p>
          <a:p>
            <a:pPr marL="257175" indent="-257175" defTabSz="685800">
              <a:buFont typeface="Arial" charset="0"/>
              <a:buChar char="•"/>
            </a:pPr>
            <a:endParaRPr lang="en-US" sz="1650" dirty="0">
              <a:solidFill>
                <a:schemeClr val="tx1"/>
              </a:solidFill>
              <a:latin typeface="Arial"/>
            </a:endParaRPr>
          </a:p>
          <a:p>
            <a:pPr marL="257175" indent="-257175" defTabSz="685800">
              <a:buFont typeface="Arial" charset="0"/>
              <a:buChar char="•"/>
            </a:pPr>
            <a:r>
              <a:rPr lang="en-US" sz="1650" dirty="0" smtClean="0">
                <a:solidFill>
                  <a:schemeClr val="tx1"/>
                </a:solidFill>
                <a:latin typeface="Arial"/>
              </a:rPr>
              <a:t>APM for microservices</a:t>
            </a:r>
            <a:endParaRPr lang="en-US" sz="1650" dirty="0">
              <a:solidFill>
                <a:schemeClr val="tx1"/>
              </a:solidFill>
              <a:latin typeface="Arial"/>
            </a:endParaRPr>
          </a:p>
          <a:p>
            <a:pPr marL="257175" indent="-257175" defTabSz="685800">
              <a:buFont typeface="Arial" charset="0"/>
              <a:buChar char="•"/>
            </a:pPr>
            <a:endParaRPr lang="en-US" sz="1650" dirty="0">
              <a:solidFill>
                <a:schemeClr val="tx1"/>
              </a:solidFill>
              <a:latin typeface="Arial"/>
            </a:endParaRPr>
          </a:p>
          <a:p>
            <a:pPr marL="257175" indent="-257175" defTabSz="685800">
              <a:buFont typeface="Arial" charset="0"/>
              <a:buChar char="•"/>
            </a:pPr>
            <a:r>
              <a:rPr lang="en-US" sz="1800" dirty="0">
                <a:solidFill>
                  <a:schemeClr val="tx1"/>
                </a:solidFill>
                <a:latin typeface="Arial" charset="0"/>
              </a:rPr>
              <a:t>Enterprise grade application development services integrated with the platform runtimes, data and analytics, messaging, DevOps services, </a:t>
            </a:r>
            <a:r>
              <a:rPr lang="en-US" sz="1800" dirty="0" smtClean="0">
                <a:solidFill>
                  <a:schemeClr val="tx1"/>
                </a:solidFill>
                <a:latin typeface="Arial" charset="0"/>
              </a:rPr>
              <a:t>and so forth.</a:t>
            </a:r>
            <a:endParaRPr lang="en-US" sz="1800" dirty="0">
              <a:solidFill>
                <a:schemeClr val="tx1"/>
              </a:solidFill>
              <a:latin typeface="Arial" charset="0"/>
            </a:endParaRPr>
          </a:p>
        </p:txBody>
      </p:sp>
      <p:sp>
        <p:nvSpPr>
          <p:cNvPr id="13" name="Text Box 31"/>
          <p:cNvSpPr txBox="1">
            <a:spLocks noChangeArrowheads="1"/>
          </p:cNvSpPr>
          <p:nvPr/>
        </p:nvSpPr>
        <p:spPr bwMode="auto">
          <a:xfrm>
            <a:off x="228598" y="864412"/>
            <a:ext cx="8191005" cy="521681"/>
          </a:xfrm>
          <a:prstGeom prst="rect">
            <a:avLst/>
          </a:prstGeom>
          <a:noFill/>
          <a:ln>
            <a:noFill/>
          </a:ln>
          <a:effectLst>
            <a:prstShdw prst="shdw17" dist="17961" dir="2700000">
              <a:srgbClr val="0000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685800">
              <a:lnSpc>
                <a:spcPct val="93000"/>
              </a:lnSpc>
              <a:spcBef>
                <a:spcPct val="50000"/>
              </a:spcBef>
              <a:buClr>
                <a:srgbClr val="000000"/>
              </a:buClr>
              <a:buSzPct val="100000"/>
              <a:defRPr/>
            </a:pPr>
            <a:r>
              <a:rPr lang="en-US" sz="1500" b="1" dirty="0" smtClean="0">
                <a:solidFill>
                  <a:schemeClr val="tx1"/>
                </a:solidFill>
                <a:ea typeface="MS PGothic" charset="0"/>
                <a:cs typeface="ＭＳ Ｐゴシック" charset="-128"/>
              </a:rPr>
              <a:t>Use case #1</a:t>
            </a:r>
            <a:r>
              <a:rPr lang="en-US" sz="1500" dirty="0" smtClean="0">
                <a:solidFill>
                  <a:schemeClr val="tx1"/>
                </a:solidFill>
                <a:ea typeface="MS PGothic" charset="0"/>
                <a:cs typeface="ＭＳ Ｐゴシック" charset="-128"/>
              </a:rPr>
              <a:t>: </a:t>
            </a:r>
            <a:r>
              <a:rPr lang="en-US" sz="1500" dirty="0">
                <a:solidFill>
                  <a:schemeClr val="tx1"/>
                </a:solidFill>
                <a:ea typeface="MS PGothic" charset="0"/>
                <a:cs typeface="ＭＳ Ｐゴシック" charset="-128"/>
              </a:rPr>
              <a:t>Developers need access to a platform of capabilities to create cloud native applications that meet the security and regulatory requirements of their organization.</a:t>
            </a:r>
          </a:p>
        </p:txBody>
      </p:sp>
      <p:sp>
        <p:nvSpPr>
          <p:cNvPr id="2" name="Title 1"/>
          <p:cNvSpPr>
            <a:spLocks noGrp="1"/>
          </p:cNvSpPr>
          <p:nvPr>
            <p:ph type="title"/>
          </p:nvPr>
        </p:nvSpPr>
        <p:spPr>
          <a:xfrm>
            <a:off x="228599" y="201168"/>
            <a:ext cx="8191005" cy="381000"/>
          </a:xfrm>
        </p:spPr>
        <p:txBody>
          <a:bodyPr/>
          <a:lstStyle/>
          <a:p>
            <a:r>
              <a:rPr lang="en-US" dirty="0" smtClean="0">
                <a:latin typeface="Helvetica" panose="020B0604020202020204" pitchFamily="34" charset="0"/>
                <a:cs typeface="Helvetica" panose="020B0604020202020204" pitchFamily="34" charset="0"/>
              </a:rPr>
              <a:t>Use cas</a:t>
            </a:r>
            <a:r>
              <a:rPr lang="en-US" dirty="0" smtClean="0">
                <a:latin typeface="Helvetica" panose="020B0604020202020204" pitchFamily="34" charset="0"/>
                <a:cs typeface="Helvetica" panose="020B0604020202020204" pitchFamily="34" charset="0"/>
              </a:rPr>
              <a:t>e #1: </a:t>
            </a:r>
            <a:r>
              <a:rPr lang="en-US" dirty="0" smtClean="0">
                <a:latin typeface="Helvetica" panose="020B0604020202020204" pitchFamily="34" charset="0"/>
                <a:cs typeface="Helvetica" panose="020B0604020202020204" pitchFamily="34" charset="0"/>
              </a:rPr>
              <a:t>IBM </a:t>
            </a:r>
            <a:r>
              <a:rPr lang="en-US" dirty="0">
                <a:latin typeface="Helvetica" panose="020B0604020202020204" pitchFamily="34" charset="0"/>
                <a:cs typeface="Helvetica" panose="020B0604020202020204" pitchFamily="34" charset="0"/>
              </a:rPr>
              <a:t>Cloud Private for cloud-native applications</a:t>
            </a:r>
          </a:p>
        </p:txBody>
      </p:sp>
    </p:spTree>
    <p:extLst>
      <p:ext uri="{BB962C8B-B14F-4D97-AF65-F5344CB8AC3E}">
        <p14:creationId xmlns:p14="http://schemas.microsoft.com/office/powerpoint/2010/main" val="1500811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446062" cy="381000"/>
          </a:xfrm>
        </p:spPr>
        <p:txBody>
          <a:bodyPr/>
          <a:lstStyle/>
          <a:p>
            <a:r>
              <a:rPr lang="en-US" dirty="0"/>
              <a:t>Key use cases are driving private cloud adoption </a:t>
            </a:r>
          </a:p>
        </p:txBody>
      </p:sp>
      <p:sp>
        <p:nvSpPr>
          <p:cNvPr id="3" name="Slide Number Placeholder 2"/>
          <p:cNvSpPr>
            <a:spLocks noGrp="1"/>
          </p:cNvSpPr>
          <p:nvPr>
            <p:ph type="sldNum" sz="quarter" idx="10"/>
          </p:nvPr>
        </p:nvSpPr>
        <p:spPr/>
        <p:txBody>
          <a:bodyPr/>
          <a:lstStyle/>
          <a:p>
            <a:fld id="{D0BE6F14-FF48-0F4F-A8AA-2E3F25371E4A}" type="slidenum">
              <a:rPr lang="en-US" smtClean="0"/>
              <a:pPr/>
              <a:t>8</a:t>
            </a:fld>
            <a:endParaRPr lang="en-US" dirty="0"/>
          </a:p>
        </p:txBody>
      </p:sp>
      <p:sp>
        <p:nvSpPr>
          <p:cNvPr id="7" name="Footer Placeholder 6"/>
          <p:cNvSpPr>
            <a:spLocks noGrp="1"/>
          </p:cNvSpPr>
          <p:nvPr>
            <p:ph type="ftr" sz="quarter" idx="11"/>
          </p:nvPr>
        </p:nvSpPr>
        <p:spPr/>
        <p:txBody>
          <a:bodyPr/>
          <a:lstStyle/>
          <a:p>
            <a:r>
              <a:rPr lang="de-DE" dirty="0"/>
              <a:t>Think 2018 / DOC ID / Month XX, 2018 / © 2018 IBM Corporation</a:t>
            </a:r>
            <a:endParaRPr lang="en-US" dirty="0"/>
          </a:p>
        </p:txBody>
      </p:sp>
      <p:sp>
        <p:nvSpPr>
          <p:cNvPr id="8" name="Rectangle 7">
            <a:extLst>
              <a:ext uri="{FF2B5EF4-FFF2-40B4-BE49-F238E27FC236}">
                <a16:creationId xmlns:a16="http://schemas.microsoft.com/office/drawing/2014/main" xmlns="" id="{842032A7-0FA5-45B4-8A12-F218BA3D4DB8}"/>
              </a:ext>
            </a:extLst>
          </p:cNvPr>
          <p:cNvSpPr>
            <a:spLocks/>
          </p:cNvSpPr>
          <p:nvPr/>
        </p:nvSpPr>
        <p:spPr bwMode="auto">
          <a:xfrm>
            <a:off x="80919" y="856212"/>
            <a:ext cx="2952201" cy="3715103"/>
          </a:xfrm>
          <a:prstGeom prst="rect">
            <a:avLst/>
          </a:prstGeom>
          <a:solidFill>
            <a:schemeClr val="bg2">
              <a:lumMod val="95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9" name="Rectangle 8">
            <a:extLst>
              <a:ext uri="{FF2B5EF4-FFF2-40B4-BE49-F238E27FC236}">
                <a16:creationId xmlns:a16="http://schemas.microsoft.com/office/drawing/2014/main" xmlns="" id="{F2388397-DDF1-48D4-8557-7470111E51E6}"/>
              </a:ext>
            </a:extLst>
          </p:cNvPr>
          <p:cNvSpPr>
            <a:spLocks/>
          </p:cNvSpPr>
          <p:nvPr/>
        </p:nvSpPr>
        <p:spPr bwMode="auto">
          <a:xfrm>
            <a:off x="6113269" y="856211"/>
            <a:ext cx="2912264" cy="3729786"/>
          </a:xfrm>
          <a:prstGeom prst="rect">
            <a:avLst/>
          </a:prstGeom>
          <a:solidFill>
            <a:schemeClr val="bg2">
              <a:lumMod val="95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srgbClr val="16494F"/>
              </a:solidFill>
              <a:latin typeface="+mn-lt"/>
            </a:endParaRPr>
          </a:p>
        </p:txBody>
      </p:sp>
      <p:sp>
        <p:nvSpPr>
          <p:cNvPr id="10" name="Rectangle 9">
            <a:extLst>
              <a:ext uri="{FF2B5EF4-FFF2-40B4-BE49-F238E27FC236}">
                <a16:creationId xmlns:a16="http://schemas.microsoft.com/office/drawing/2014/main" xmlns="" id="{F761F638-7CD9-4D6D-906D-6A2EEB1F0E53}"/>
              </a:ext>
            </a:extLst>
          </p:cNvPr>
          <p:cNvSpPr>
            <a:spLocks/>
          </p:cNvSpPr>
          <p:nvPr/>
        </p:nvSpPr>
        <p:spPr bwMode="auto">
          <a:xfrm>
            <a:off x="2951564" y="856211"/>
            <a:ext cx="3161705" cy="3729786"/>
          </a:xfrm>
          <a:prstGeom prst="rect">
            <a:avLst/>
          </a:prstGeom>
          <a:solidFill>
            <a:schemeClr val="accent2">
              <a:lumMod val="20000"/>
              <a:lumOff val="80000"/>
            </a:schemeClr>
          </a:solidFill>
          <a:ln w="12700">
            <a:solidFill>
              <a:schemeClr val="tx1"/>
            </a:solidFill>
            <a:prstDash val="dash"/>
          </a:ln>
          <a:effectLst/>
          <a:extLst/>
        </p:spPr>
        <p:txBody>
          <a:bodyPr lIns="26789" tIns="26789" rIns="26789" bIns="26789" anchor="ctr"/>
          <a:lstStyle>
            <a:lvl1pPr>
              <a:defRPr sz="5000">
                <a:solidFill>
                  <a:srgbClr val="FFFFFF"/>
                </a:solidFill>
                <a:latin typeface="Helvetica Light" charset="0"/>
                <a:ea typeface="Helvetica Light" charset="0"/>
                <a:cs typeface="Helvetica Light" charset="0"/>
                <a:sym typeface="Helvetica Light" charset="0"/>
              </a:defRPr>
            </a:lvl1pPr>
            <a:lvl2pPr marL="742950" indent="-285750">
              <a:defRPr sz="5000">
                <a:solidFill>
                  <a:srgbClr val="FFFFFF"/>
                </a:solidFill>
                <a:latin typeface="Helvetica Light" charset="0"/>
                <a:ea typeface="Helvetica Light" charset="0"/>
                <a:cs typeface="Helvetica Light" charset="0"/>
                <a:sym typeface="Helvetica Light" charset="0"/>
              </a:defRPr>
            </a:lvl2pPr>
            <a:lvl3pPr marL="1143000" indent="-228600">
              <a:defRPr sz="5000">
                <a:solidFill>
                  <a:srgbClr val="FFFFFF"/>
                </a:solidFill>
                <a:latin typeface="Helvetica Light" charset="0"/>
                <a:ea typeface="Helvetica Light" charset="0"/>
                <a:cs typeface="Helvetica Light" charset="0"/>
                <a:sym typeface="Helvetica Light" charset="0"/>
              </a:defRPr>
            </a:lvl3pPr>
            <a:lvl4pPr marL="1600200" indent="-228600">
              <a:defRPr sz="5000">
                <a:solidFill>
                  <a:srgbClr val="FFFFFF"/>
                </a:solidFill>
                <a:latin typeface="Helvetica Light" charset="0"/>
                <a:ea typeface="Helvetica Light" charset="0"/>
                <a:cs typeface="Helvetica Light" charset="0"/>
                <a:sym typeface="Helvetica Light" charset="0"/>
              </a:defRPr>
            </a:lvl4pPr>
            <a:lvl5pPr marL="2057400" indent="-228600">
              <a:defRPr sz="5000">
                <a:solidFill>
                  <a:srgbClr val="FFFFFF"/>
                </a:solidFill>
                <a:latin typeface="Helvetica Light" charset="0"/>
                <a:ea typeface="Helvetica Light" charset="0"/>
                <a:cs typeface="Helvetica Light" charset="0"/>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Helvetica Light" charset="0"/>
                <a:cs typeface="Helvetica Light" charset="0"/>
                <a:sym typeface="Helvetica Light" charset="0"/>
              </a:defRPr>
            </a:lvl9pPr>
          </a:lstStyle>
          <a:p>
            <a:pPr algn="ctr" defTabSz="685783" eaLnBrk="0" fontAlgn="base">
              <a:spcBef>
                <a:spcPct val="0"/>
              </a:spcBef>
              <a:spcAft>
                <a:spcPct val="0"/>
              </a:spcAft>
              <a:defRPr/>
            </a:pPr>
            <a:endParaRPr kumimoji="1" lang="en-US" altLang="en-US" sz="1350" dirty="0">
              <a:solidFill>
                <a:prstClr val="white"/>
              </a:solidFill>
              <a:latin typeface="+mn-lt"/>
            </a:endParaRPr>
          </a:p>
        </p:txBody>
      </p:sp>
      <p:sp>
        <p:nvSpPr>
          <p:cNvPr id="11" name="Rectangle 5">
            <a:extLst>
              <a:ext uri="{FF2B5EF4-FFF2-40B4-BE49-F238E27FC236}">
                <a16:creationId xmlns:a16="http://schemas.microsoft.com/office/drawing/2014/main" xmlns="" id="{434FB2CC-166D-4C69-B220-24735F402EB1}"/>
              </a:ext>
            </a:extLst>
          </p:cNvPr>
          <p:cNvSpPr>
            <a:spLocks/>
          </p:cNvSpPr>
          <p:nvPr/>
        </p:nvSpPr>
        <p:spPr bwMode="auto">
          <a:xfrm>
            <a:off x="652907"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en-US" altLang="x-none" sz="1800" b="1" dirty="0">
                <a:solidFill>
                  <a:schemeClr val="bg1"/>
                </a:solidFill>
                <a:ea typeface="Helvetica Neue for IBM Light" charset="0"/>
                <a:cs typeface="Helvetica Neue for IBM Light" charset="0"/>
                <a:sym typeface="Helvetica Neue for IBM Light" charset="0"/>
              </a:rPr>
              <a:t>Use Case </a:t>
            </a:r>
            <a:r>
              <a:rPr kumimoji="1" lang="x-none" altLang="x-none" sz="1800" b="1">
                <a:solidFill>
                  <a:schemeClr val="bg1"/>
                </a:solidFill>
                <a:ea typeface="Helvetica Neue for IBM Light" charset="0"/>
                <a:cs typeface="Helvetica Neue for IBM Light" charset="0"/>
                <a:sym typeface="Helvetica Neue for IBM Light" charset="0"/>
              </a:rPr>
              <a:t>#1</a:t>
            </a:r>
          </a:p>
        </p:txBody>
      </p:sp>
      <p:sp>
        <p:nvSpPr>
          <p:cNvPr id="12" name="Rectangle 7">
            <a:extLst>
              <a:ext uri="{FF2B5EF4-FFF2-40B4-BE49-F238E27FC236}">
                <a16:creationId xmlns:a16="http://schemas.microsoft.com/office/drawing/2014/main" xmlns="" id="{9F648558-AFDC-4763-828A-DBA0975F3B79}"/>
              </a:ext>
            </a:extLst>
          </p:cNvPr>
          <p:cNvSpPr>
            <a:spLocks/>
          </p:cNvSpPr>
          <p:nvPr/>
        </p:nvSpPr>
        <p:spPr bwMode="auto">
          <a:xfrm>
            <a:off x="3764303"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x-none" altLang="x-none" sz="1800" b="1">
                <a:solidFill>
                  <a:schemeClr val="bg1"/>
                </a:solidFill>
                <a:ea typeface="Helvetica Neue for IBM Light" charset="0"/>
                <a:cs typeface="Helvetica Neue for IBM Light" charset="0"/>
                <a:sym typeface="Helvetica Neue for IBM Light" charset="0"/>
              </a:rPr>
              <a:t>U</a:t>
            </a:r>
            <a:r>
              <a:rPr kumimoji="1" lang="en-US" altLang="x-none" sz="1800" b="1" dirty="0">
                <a:solidFill>
                  <a:schemeClr val="bg1"/>
                </a:solidFill>
                <a:ea typeface="Helvetica Neue for IBM Light" charset="0"/>
                <a:cs typeface="Helvetica Neue for IBM Light" charset="0"/>
                <a:sym typeface="Helvetica Neue for IBM Light" charset="0"/>
              </a:rPr>
              <a:t>se Case</a:t>
            </a:r>
            <a:r>
              <a:rPr kumimoji="1" lang="x-none" altLang="x-none" sz="1800" b="1">
                <a:solidFill>
                  <a:schemeClr val="bg1"/>
                </a:solidFill>
                <a:ea typeface="Helvetica Neue for IBM Light" charset="0"/>
                <a:cs typeface="Helvetica Neue for IBM Light" charset="0"/>
                <a:sym typeface="Helvetica Neue for IBM Light" charset="0"/>
              </a:rPr>
              <a:t> #2</a:t>
            </a:r>
          </a:p>
        </p:txBody>
      </p:sp>
      <p:sp>
        <p:nvSpPr>
          <p:cNvPr id="13" name="Rectangle 9">
            <a:extLst>
              <a:ext uri="{FF2B5EF4-FFF2-40B4-BE49-F238E27FC236}">
                <a16:creationId xmlns:a16="http://schemas.microsoft.com/office/drawing/2014/main" xmlns="" id="{03599020-E128-4E26-940E-20739BD58D59}"/>
              </a:ext>
            </a:extLst>
          </p:cNvPr>
          <p:cNvSpPr>
            <a:spLocks/>
          </p:cNvSpPr>
          <p:nvPr/>
        </p:nvSpPr>
        <p:spPr bwMode="auto">
          <a:xfrm>
            <a:off x="6749383" y="1077428"/>
            <a:ext cx="1427875" cy="33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lIns="26789" tIns="26789" rIns="26789" bIns="26789" anchor="ctr">
            <a:spAutoFit/>
          </a:bodyPr>
          <a:lstStyle/>
          <a:p>
            <a:pPr algn="ctr" defTabSz="685783" eaLnBrk="0" fontAlgn="base">
              <a:spcBef>
                <a:spcPct val="0"/>
              </a:spcBef>
              <a:spcAft>
                <a:spcPct val="0"/>
              </a:spcAft>
              <a:defRPr/>
            </a:pPr>
            <a:r>
              <a:rPr kumimoji="1" lang="x-none" altLang="x-none" sz="1800" b="1" dirty="0">
                <a:solidFill>
                  <a:schemeClr val="bg1"/>
                </a:solidFill>
                <a:ea typeface="Helvetica Neue for IBM Light" charset="0"/>
                <a:cs typeface="Helvetica Neue for IBM Light" charset="0"/>
                <a:sym typeface="Helvetica Neue for IBM Light" charset="0"/>
              </a:rPr>
              <a:t>U</a:t>
            </a:r>
            <a:r>
              <a:rPr kumimoji="1" lang="en-US" altLang="x-none" sz="1800" b="1" dirty="0">
                <a:solidFill>
                  <a:schemeClr val="bg1"/>
                </a:solidFill>
                <a:ea typeface="Helvetica Neue for IBM Light" charset="0"/>
                <a:cs typeface="Helvetica Neue for IBM Light" charset="0"/>
                <a:sym typeface="Helvetica Neue for IBM Light" charset="0"/>
              </a:rPr>
              <a:t>se Case</a:t>
            </a:r>
            <a:r>
              <a:rPr kumimoji="1" lang="x-none" altLang="x-none" sz="1800" b="1" dirty="0">
                <a:solidFill>
                  <a:schemeClr val="bg1"/>
                </a:solidFill>
                <a:ea typeface="Helvetica Neue for IBM Light" charset="0"/>
                <a:cs typeface="Helvetica Neue for IBM Light" charset="0"/>
                <a:sym typeface="Helvetica Neue for IBM Light" charset="0"/>
              </a:rPr>
              <a:t> #3</a:t>
            </a:r>
          </a:p>
        </p:txBody>
      </p:sp>
      <p:sp>
        <p:nvSpPr>
          <p:cNvPr id="14" name="Arrow: Left-Right 33">
            <a:extLst>
              <a:ext uri="{FF2B5EF4-FFF2-40B4-BE49-F238E27FC236}">
                <a16:creationId xmlns:a16="http://schemas.microsoft.com/office/drawing/2014/main" xmlns="" id="{726AB943-7B59-4F07-92EA-431E1EC9DAD0}"/>
              </a:ext>
            </a:extLst>
          </p:cNvPr>
          <p:cNvSpPr/>
          <p:nvPr/>
        </p:nvSpPr>
        <p:spPr bwMode="auto">
          <a:xfrm>
            <a:off x="501097" y="3576922"/>
            <a:ext cx="8062637" cy="738127"/>
          </a:xfrm>
          <a:prstGeom prst="leftRightArrow">
            <a:avLst>
              <a:gd name="adj1" fmla="val 70600"/>
              <a:gd name="adj2" fmla="val 74484"/>
            </a:avLst>
          </a:prstGeom>
          <a:solidFill>
            <a:schemeClr val="bg2"/>
          </a:solidFill>
          <a:ln w="25400" cap="flat" cmpd="sng" algn="ctr">
            <a:solidFill>
              <a:schemeClr val="tx1">
                <a:lumMod val="65000"/>
              </a:schemeClr>
            </a:solidFill>
            <a:prstDash val="solid"/>
            <a:miter lim="400000"/>
            <a:headEnd type="none" w="med" len="med"/>
            <a:tailEnd type="none" w="med" len="med"/>
          </a:ln>
          <a:effectLst/>
          <a:extLst/>
        </p:spPr>
        <p:txBody>
          <a:bodyPr vert="horz" wrap="square" lIns="53578" tIns="53578" rIns="53578" bIns="53578" numCol="1" rtlCol="0" anchor="ctr" anchorCtr="0" compatLnSpc="1">
            <a:prstTxWarp prst="textNoShape">
              <a:avLst/>
            </a:prstTxWarp>
            <a:noAutofit/>
          </a:bodyPr>
          <a:lstStyle/>
          <a:p>
            <a:pPr algn="ctr" defTabSz="615539" eaLnBrk="0" fontAlgn="base">
              <a:spcBef>
                <a:spcPct val="0"/>
              </a:spcBef>
              <a:spcAft>
                <a:spcPct val="0"/>
              </a:spcAft>
              <a:defRPr/>
            </a:pPr>
            <a:r>
              <a:rPr kumimoji="1" lang="en-US" altLang="en-US" sz="1800" dirty="0">
                <a:solidFill>
                  <a:schemeClr val="bg1"/>
                </a:solidFill>
                <a:ea typeface="Arial" charset="0"/>
                <a:cs typeface="Arial" charset="0"/>
                <a:sym typeface="Helvetica" panose="020B0604020202020204" pitchFamily="34" charset="0"/>
              </a:rPr>
              <a:t>Multi-cloud management and orchestration</a:t>
            </a:r>
            <a:endParaRPr kumimoji="1" lang="en-US" sz="1800" dirty="0">
              <a:solidFill>
                <a:schemeClr val="bg1"/>
              </a:solidFill>
              <a:ea typeface="Arial" charset="0"/>
              <a:cs typeface="Arial" charset="0"/>
            </a:endParaRPr>
          </a:p>
        </p:txBody>
      </p:sp>
      <p:sp>
        <p:nvSpPr>
          <p:cNvPr id="15" name="Rectangle 14">
            <a:extLst>
              <a:ext uri="{FF2B5EF4-FFF2-40B4-BE49-F238E27FC236}">
                <a16:creationId xmlns:a16="http://schemas.microsoft.com/office/drawing/2014/main" xmlns="" id="{0CF960AA-4A79-4E11-A264-7A025A2B621E}"/>
              </a:ext>
            </a:extLst>
          </p:cNvPr>
          <p:cNvSpPr>
            <a:spLocks/>
          </p:cNvSpPr>
          <p:nvPr/>
        </p:nvSpPr>
        <p:spPr bwMode="auto">
          <a:xfrm>
            <a:off x="3277781" y="1732340"/>
            <a:ext cx="2312789" cy="981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Modernize and optimize existing applications</a:t>
            </a:r>
          </a:p>
        </p:txBody>
      </p:sp>
      <p:sp>
        <p:nvSpPr>
          <p:cNvPr id="16" name="Rectangle 15">
            <a:extLst>
              <a:ext uri="{FF2B5EF4-FFF2-40B4-BE49-F238E27FC236}">
                <a16:creationId xmlns:a16="http://schemas.microsoft.com/office/drawing/2014/main" xmlns="" id="{7A340EEE-E580-4AE4-99D3-C3CC2C0344C9}"/>
              </a:ext>
            </a:extLst>
          </p:cNvPr>
          <p:cNvSpPr>
            <a:spLocks/>
          </p:cNvSpPr>
          <p:nvPr/>
        </p:nvSpPr>
        <p:spPr bwMode="auto">
          <a:xfrm>
            <a:off x="6290178" y="1731087"/>
            <a:ext cx="2533054" cy="1113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Opening up enterprise data centers to work with cloud services</a:t>
            </a:r>
          </a:p>
        </p:txBody>
      </p:sp>
      <p:sp>
        <p:nvSpPr>
          <p:cNvPr id="17" name="Rectangle 8">
            <a:extLst>
              <a:ext uri="{FF2B5EF4-FFF2-40B4-BE49-F238E27FC236}">
                <a16:creationId xmlns:a16="http://schemas.microsoft.com/office/drawing/2014/main" xmlns="" id="{B62CFB7E-4CD0-4696-A96B-E5A9EBB50284}"/>
              </a:ext>
            </a:extLst>
          </p:cNvPr>
          <p:cNvSpPr>
            <a:spLocks/>
          </p:cNvSpPr>
          <p:nvPr/>
        </p:nvSpPr>
        <p:spPr bwMode="auto">
          <a:xfrm>
            <a:off x="408127" y="1732340"/>
            <a:ext cx="2135314" cy="9814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algn="ctr" defTabSz="685783" eaLnBrk="0" fontAlgn="base">
              <a:spcBef>
                <a:spcPct val="0"/>
              </a:spcBef>
              <a:spcAft>
                <a:spcPct val="0"/>
              </a:spcAft>
              <a:defRPr/>
            </a:pPr>
            <a:r>
              <a:rPr kumimoji="1" lang="en-US" altLang="en-US" sz="1800" dirty="0">
                <a:solidFill>
                  <a:schemeClr val="bg1"/>
                </a:solidFill>
                <a:ea typeface="Helvetica Neue for IBM" charset="0"/>
                <a:cs typeface="Helvetica Neue for IBM" charset="0"/>
                <a:sym typeface="Helvetica Neue for IBM" charset="0"/>
              </a:rPr>
              <a:t>Create new cloud-native applications</a:t>
            </a:r>
          </a:p>
        </p:txBody>
      </p:sp>
    </p:spTree>
    <p:extLst>
      <p:ext uri="{BB962C8B-B14F-4D97-AF65-F5344CB8AC3E}">
        <p14:creationId xmlns:p14="http://schemas.microsoft.com/office/powerpoint/2010/main" val="13820418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0" name="Group 219"/>
          <p:cNvGrpSpPr/>
          <p:nvPr/>
        </p:nvGrpSpPr>
        <p:grpSpPr>
          <a:xfrm>
            <a:off x="4999411" y="2286576"/>
            <a:ext cx="703856" cy="1211034"/>
            <a:chOff x="2152857" y="2717101"/>
            <a:chExt cx="938474" cy="1614712"/>
          </a:xfrm>
        </p:grpSpPr>
        <p:sp>
          <p:nvSpPr>
            <p:cNvPr id="221" name="Rounded Rectangle 220"/>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 </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222" name="Rectangle 221"/>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23" name="Rectangle 222"/>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24" name="Rectangle 223"/>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225" name="Straight Connector 224"/>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22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227" name="Rectangle 226"/>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228"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229" name="Straight Connector 228"/>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4622" y="2638827"/>
            <a:ext cx="1534385" cy="1534385"/>
          </a:xfrm>
          <a:prstGeom prst="rect">
            <a:avLst/>
          </a:prstGeom>
          <a:ln>
            <a:noFill/>
          </a:ln>
          <a:effectLst>
            <a:outerShdw blurRad="292100" dist="139700" dir="2700000" algn="tl" rotWithShape="0">
              <a:srgbClr val="333333">
                <a:alpha val="65000"/>
              </a:srgbClr>
            </a:outerShdw>
          </a:effectLst>
        </p:spPr>
      </p:pic>
      <p:sp>
        <p:nvSpPr>
          <p:cNvPr id="141" name="Rectangle 140"/>
          <p:cNvSpPr/>
          <p:nvPr/>
        </p:nvSpPr>
        <p:spPr>
          <a:xfrm>
            <a:off x="530214" y="930315"/>
            <a:ext cx="835486" cy="253916"/>
          </a:xfrm>
          <a:prstGeom prst="rect">
            <a:avLst/>
          </a:prstGeom>
        </p:spPr>
        <p:txBody>
          <a:bodyPr wrap="none">
            <a:spAutoFit/>
          </a:bodyPr>
          <a:lstStyle/>
          <a:p>
            <a:pPr algn="ctr"/>
            <a:r>
              <a:rPr lang="en-US" sz="1050" b="1" dirty="0">
                <a:solidFill>
                  <a:schemeClr val="tx1">
                    <a:lumMod val="75000"/>
                    <a:lumOff val="25000"/>
                  </a:schemeClr>
                </a:solidFill>
                <a:latin typeface="Helvetica Neue" charset="0"/>
                <a:ea typeface="Helvetica Neue" charset="0"/>
                <a:cs typeface="Helvetica Neue" charset="0"/>
              </a:rPr>
              <a:t>OPTIMIZE</a:t>
            </a:r>
          </a:p>
        </p:txBody>
      </p:sp>
      <p:sp>
        <p:nvSpPr>
          <p:cNvPr id="157" name="Rectangle 156"/>
          <p:cNvSpPr/>
          <p:nvPr/>
        </p:nvSpPr>
        <p:spPr>
          <a:xfrm>
            <a:off x="2717140" y="930315"/>
            <a:ext cx="1324402" cy="253916"/>
          </a:xfrm>
          <a:prstGeom prst="rect">
            <a:avLst/>
          </a:prstGeom>
        </p:spPr>
        <p:txBody>
          <a:bodyPr wrap="none">
            <a:spAutoFit/>
          </a:bodyPr>
          <a:lstStyle/>
          <a:p>
            <a:pPr algn="ctr"/>
            <a:r>
              <a:rPr lang="en-US" sz="1050" b="1" dirty="0">
                <a:solidFill>
                  <a:schemeClr val="tx1">
                    <a:lumMod val="85000"/>
                    <a:lumOff val="15000"/>
                  </a:schemeClr>
                </a:solidFill>
                <a:latin typeface="Helvetica Neue" charset="0"/>
                <a:ea typeface="Helvetica Neue" charset="0"/>
                <a:cs typeface="Helvetica Neue" charset="0"/>
              </a:rPr>
              <a:t>MOVE TO CLOUD</a:t>
            </a:r>
          </a:p>
        </p:txBody>
      </p:sp>
      <p:sp>
        <p:nvSpPr>
          <p:cNvPr id="160" name="Rectangle 159"/>
          <p:cNvSpPr/>
          <p:nvPr/>
        </p:nvSpPr>
        <p:spPr>
          <a:xfrm>
            <a:off x="5094527" y="930315"/>
            <a:ext cx="1199367" cy="253916"/>
          </a:xfrm>
          <a:prstGeom prst="rect">
            <a:avLst/>
          </a:prstGeom>
        </p:spPr>
        <p:txBody>
          <a:bodyPr wrap="none">
            <a:spAutoFit/>
          </a:bodyPr>
          <a:lstStyle/>
          <a:p>
            <a:pPr algn="ctr"/>
            <a:r>
              <a:rPr lang="en-US" sz="1050" b="1" dirty="0">
                <a:solidFill>
                  <a:schemeClr val="tx1">
                    <a:lumMod val="85000"/>
                    <a:lumOff val="15000"/>
                  </a:schemeClr>
                </a:solidFill>
                <a:latin typeface="Helvetica Neue" charset="0"/>
                <a:ea typeface="Helvetica Neue" charset="0"/>
                <a:cs typeface="Helvetica Neue" charset="0"/>
              </a:rPr>
              <a:t>CONTAINERIZE</a:t>
            </a:r>
          </a:p>
        </p:txBody>
      </p:sp>
      <p:sp>
        <p:nvSpPr>
          <p:cNvPr id="161" name="Rectangle 160"/>
          <p:cNvSpPr/>
          <p:nvPr/>
        </p:nvSpPr>
        <p:spPr>
          <a:xfrm>
            <a:off x="7240395" y="930315"/>
            <a:ext cx="925253" cy="253916"/>
          </a:xfrm>
          <a:prstGeom prst="rect">
            <a:avLst/>
          </a:prstGeom>
        </p:spPr>
        <p:txBody>
          <a:bodyPr wrap="none">
            <a:spAutoFit/>
          </a:bodyPr>
          <a:lstStyle/>
          <a:p>
            <a:pPr algn="ctr"/>
            <a:r>
              <a:rPr lang="en-US" sz="1050" b="1" dirty="0">
                <a:solidFill>
                  <a:schemeClr val="tx1">
                    <a:lumMod val="85000"/>
                    <a:lumOff val="15000"/>
                  </a:schemeClr>
                </a:solidFill>
                <a:latin typeface="Helvetica Neue" charset="0"/>
                <a:ea typeface="Helvetica Neue" charset="0"/>
                <a:cs typeface="Helvetica Neue" charset="0"/>
              </a:rPr>
              <a:t>REFACTOR</a:t>
            </a:r>
          </a:p>
        </p:txBody>
      </p:sp>
      <p:sp>
        <p:nvSpPr>
          <p:cNvPr id="3" name="TextBox 2"/>
          <p:cNvSpPr txBox="1"/>
          <p:nvPr/>
        </p:nvSpPr>
        <p:spPr>
          <a:xfrm>
            <a:off x="98116" y="1262336"/>
            <a:ext cx="2147924" cy="646331"/>
          </a:xfrm>
          <a:prstGeom prst="rect">
            <a:avLst/>
          </a:prstGeom>
          <a:noFill/>
        </p:spPr>
        <p:txBody>
          <a:bodyPr wrap="square" rtlCol="0">
            <a:spAutoFit/>
          </a:bodyPr>
          <a:lstStyle/>
          <a:p>
            <a:r>
              <a:rPr lang="en-GB" sz="900" b="1" dirty="0">
                <a:solidFill>
                  <a:schemeClr val="tx1"/>
                </a:solidFill>
                <a:latin typeface="Helvetica Neue" charset="0"/>
                <a:ea typeface="Helvetica Neue" charset="0"/>
                <a:cs typeface="Helvetica Neue" charset="0"/>
              </a:rPr>
              <a:t>Reduce cost</a:t>
            </a:r>
            <a:r>
              <a:rPr lang="en-GB" sz="900" dirty="0">
                <a:solidFill>
                  <a:schemeClr val="tx1"/>
                </a:solidFill>
                <a:latin typeface="Helvetica Neue" charset="0"/>
                <a:ea typeface="Helvetica Neue" charset="0"/>
                <a:cs typeface="Helvetica Neue" charset="0"/>
              </a:rPr>
              <a:t> and improve performance by selecting the right license and deployment model for existing </a:t>
            </a:r>
            <a:r>
              <a:rPr lang="en-GB" sz="900" dirty="0" smtClean="0">
                <a:solidFill>
                  <a:schemeClr val="tx1"/>
                </a:solidFill>
                <a:latin typeface="Helvetica Neue" charset="0"/>
                <a:ea typeface="Helvetica Neue" charset="0"/>
                <a:cs typeface="Helvetica Neue" charset="0"/>
              </a:rPr>
              <a:t>workloads.</a:t>
            </a:r>
            <a:endParaRPr lang="en-GB" sz="900" dirty="0">
              <a:solidFill>
                <a:schemeClr val="tx1"/>
              </a:solidFill>
              <a:latin typeface="Helvetica Neue" charset="0"/>
              <a:ea typeface="Helvetica Neue" charset="0"/>
              <a:cs typeface="Helvetica Neue" charset="0"/>
            </a:endParaRPr>
          </a:p>
        </p:txBody>
      </p:sp>
      <p:sp>
        <p:nvSpPr>
          <p:cNvPr id="162" name="TextBox 161"/>
          <p:cNvSpPr txBox="1"/>
          <p:nvPr/>
        </p:nvSpPr>
        <p:spPr>
          <a:xfrm>
            <a:off x="2253027" y="1262336"/>
            <a:ext cx="2299283" cy="646331"/>
          </a:xfrm>
          <a:prstGeom prst="rect">
            <a:avLst/>
          </a:prstGeom>
          <a:noFill/>
        </p:spPr>
        <p:txBody>
          <a:bodyPr wrap="square" rtlCol="0">
            <a:spAutoFit/>
          </a:bodyPr>
          <a:lstStyle/>
          <a:p>
            <a:r>
              <a:rPr lang="en-GB" sz="900" dirty="0">
                <a:solidFill>
                  <a:schemeClr val="tx1"/>
                </a:solidFill>
                <a:latin typeface="Helvetica Neue" charset="0"/>
                <a:ea typeface="Helvetica Neue" charset="0"/>
                <a:cs typeface="Helvetica Neue" charset="0"/>
              </a:rPr>
              <a:t>Move workloads to the cloud to </a:t>
            </a:r>
            <a:r>
              <a:rPr lang="en-GB" sz="900" b="1" dirty="0">
                <a:solidFill>
                  <a:schemeClr val="tx1"/>
                </a:solidFill>
                <a:latin typeface="Helvetica Neue" charset="0"/>
                <a:ea typeface="Helvetica Neue" charset="0"/>
                <a:cs typeface="Helvetica Neue" charset="0"/>
              </a:rPr>
              <a:t>benefit from Cloud economics, scale</a:t>
            </a:r>
            <a:r>
              <a:rPr lang="en-GB" sz="900" dirty="0">
                <a:solidFill>
                  <a:schemeClr val="tx1"/>
                </a:solidFill>
                <a:latin typeface="Helvetica Neue" charset="0"/>
                <a:ea typeface="Helvetica Neue" charset="0"/>
                <a:cs typeface="Helvetica Neue" charset="0"/>
              </a:rPr>
              <a:t>, deployment automation, and improved development agility.  </a:t>
            </a:r>
          </a:p>
        </p:txBody>
      </p:sp>
      <p:sp>
        <p:nvSpPr>
          <p:cNvPr id="166" name="TextBox 165"/>
          <p:cNvSpPr txBox="1"/>
          <p:nvPr/>
        </p:nvSpPr>
        <p:spPr>
          <a:xfrm>
            <a:off x="4641378" y="1262337"/>
            <a:ext cx="2122167" cy="646331"/>
          </a:xfrm>
          <a:prstGeom prst="rect">
            <a:avLst/>
          </a:prstGeom>
          <a:noFill/>
        </p:spPr>
        <p:txBody>
          <a:bodyPr wrap="square" rtlCol="0">
            <a:spAutoFit/>
          </a:bodyPr>
          <a:lstStyle/>
          <a:p>
            <a:r>
              <a:rPr lang="en-GB" sz="900" dirty="0">
                <a:solidFill>
                  <a:schemeClr val="tx1"/>
                </a:solidFill>
                <a:latin typeface="Helvetica Neue" charset="0"/>
                <a:ea typeface="Helvetica Neue" charset="0"/>
                <a:cs typeface="Helvetica Neue" charset="0"/>
              </a:rPr>
              <a:t>Developers </a:t>
            </a:r>
            <a:r>
              <a:rPr lang="en-GB" sz="900" dirty="0" smtClean="0">
                <a:solidFill>
                  <a:schemeClr val="tx1"/>
                </a:solidFill>
                <a:latin typeface="Helvetica Neue" charset="0"/>
                <a:ea typeface="Helvetica Neue" charset="0"/>
                <a:cs typeface="Helvetica Neue" charset="0"/>
              </a:rPr>
              <a:t>improve </a:t>
            </a:r>
            <a:r>
              <a:rPr lang="en-GB" sz="900" b="1" dirty="0">
                <a:solidFill>
                  <a:schemeClr val="tx1"/>
                </a:solidFill>
                <a:latin typeface="Helvetica Neue" charset="0"/>
                <a:ea typeface="Helvetica Neue" charset="0"/>
                <a:cs typeface="Helvetica Neue" charset="0"/>
              </a:rPr>
              <a:t>agility</a:t>
            </a:r>
            <a:r>
              <a:rPr lang="en-GB" sz="900" dirty="0">
                <a:solidFill>
                  <a:schemeClr val="tx1"/>
                </a:solidFill>
                <a:latin typeface="Helvetica Neue" charset="0"/>
                <a:ea typeface="Helvetica Neue" charset="0"/>
                <a:cs typeface="Helvetica Neue" charset="0"/>
              </a:rPr>
              <a:t> using containers to </a:t>
            </a:r>
            <a:r>
              <a:rPr lang="en-GB" sz="900" b="1" dirty="0">
                <a:solidFill>
                  <a:schemeClr val="tx1"/>
                </a:solidFill>
                <a:latin typeface="Helvetica Neue" charset="0"/>
                <a:ea typeface="Helvetica Neue" charset="0"/>
                <a:cs typeface="Helvetica Neue" charset="0"/>
              </a:rPr>
              <a:t>continuously deliver</a:t>
            </a:r>
            <a:r>
              <a:rPr lang="en-GB" sz="900" dirty="0">
                <a:solidFill>
                  <a:schemeClr val="tx1"/>
                </a:solidFill>
                <a:latin typeface="Helvetica Neue" charset="0"/>
                <a:ea typeface="Helvetica Neue" charset="0"/>
                <a:cs typeface="Helvetica Neue" charset="0"/>
              </a:rPr>
              <a:t>, leveraging extreme standardisation and </a:t>
            </a:r>
            <a:r>
              <a:rPr lang="en-GB" sz="900" b="1" dirty="0">
                <a:solidFill>
                  <a:schemeClr val="tx1"/>
                </a:solidFill>
                <a:latin typeface="Helvetica Neue" charset="0"/>
                <a:ea typeface="Helvetica Neue" charset="0"/>
                <a:cs typeface="Helvetica Neue" charset="0"/>
              </a:rPr>
              <a:t>automation</a:t>
            </a:r>
            <a:r>
              <a:rPr lang="en-GB" sz="900" dirty="0">
                <a:solidFill>
                  <a:schemeClr val="tx1"/>
                </a:solidFill>
                <a:latin typeface="Helvetica Neue" charset="0"/>
                <a:ea typeface="Helvetica Neue" charset="0"/>
                <a:cs typeface="Helvetica Neue" charset="0"/>
              </a:rPr>
              <a:t>.</a:t>
            </a:r>
          </a:p>
        </p:txBody>
      </p:sp>
      <p:sp>
        <p:nvSpPr>
          <p:cNvPr id="167" name="TextBox 166"/>
          <p:cNvSpPr txBox="1"/>
          <p:nvPr/>
        </p:nvSpPr>
        <p:spPr>
          <a:xfrm>
            <a:off x="6777510" y="1262336"/>
            <a:ext cx="2328391" cy="646331"/>
          </a:xfrm>
          <a:prstGeom prst="rect">
            <a:avLst/>
          </a:prstGeom>
          <a:noFill/>
        </p:spPr>
        <p:txBody>
          <a:bodyPr wrap="square" rtlCol="0">
            <a:spAutoFit/>
          </a:bodyPr>
          <a:lstStyle/>
          <a:p>
            <a:r>
              <a:rPr lang="en-GB" sz="900" dirty="0" smtClean="0">
                <a:solidFill>
                  <a:schemeClr val="tx1"/>
                </a:solidFill>
                <a:latin typeface="Helvetica Neue" charset="0"/>
                <a:ea typeface="Helvetica Neue" charset="0"/>
                <a:cs typeface="Helvetica Neue" charset="0"/>
              </a:rPr>
              <a:t>Refactor applications to </a:t>
            </a:r>
            <a:r>
              <a:rPr lang="en-GB" sz="900" dirty="0">
                <a:solidFill>
                  <a:schemeClr val="tx1"/>
                </a:solidFill>
                <a:latin typeface="Helvetica Neue" charset="0"/>
                <a:ea typeface="Helvetica Neue" charset="0"/>
                <a:cs typeface="Helvetica Neue" charset="0"/>
              </a:rPr>
              <a:t>cloud native architectures to encompass APIs, micro-services and cognitive capability for </a:t>
            </a:r>
            <a:r>
              <a:rPr lang="en-GB" sz="900" b="1" dirty="0">
                <a:solidFill>
                  <a:schemeClr val="tx1"/>
                </a:solidFill>
                <a:latin typeface="Helvetica Neue" charset="0"/>
                <a:ea typeface="Helvetica Neue" charset="0"/>
                <a:cs typeface="Helvetica Neue" charset="0"/>
              </a:rPr>
              <a:t>innovation and disruption.</a:t>
            </a:r>
          </a:p>
        </p:txBody>
      </p:sp>
      <p:grpSp>
        <p:nvGrpSpPr>
          <p:cNvPr id="123" name="Group 122"/>
          <p:cNvGrpSpPr/>
          <p:nvPr/>
        </p:nvGrpSpPr>
        <p:grpSpPr>
          <a:xfrm>
            <a:off x="331699" y="2288493"/>
            <a:ext cx="703856" cy="1211034"/>
            <a:chOff x="2152857" y="2717101"/>
            <a:chExt cx="938474" cy="1614712"/>
          </a:xfrm>
        </p:grpSpPr>
        <p:sp>
          <p:nvSpPr>
            <p:cNvPr id="169" name="Rounded Rectangle 168"/>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 </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170" name="Rectangle 169"/>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171" name="Rectangle 170"/>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172" name="Rectangle 171"/>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173" name="Straight Connector 172"/>
            <p:cNvCxnSpPr>
              <a:stCxn id="175" idx="2"/>
              <a:endCxn id="174" idx="0"/>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74"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18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187" name="Straight Connector 186"/>
            <p:cNvCxnSpPr>
              <a:stCxn id="186" idx="0"/>
              <a:endCxn id="175" idx="2"/>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grpSp>
        <p:nvGrpSpPr>
          <p:cNvPr id="188" name="Group 187"/>
          <p:cNvGrpSpPr/>
          <p:nvPr/>
        </p:nvGrpSpPr>
        <p:grpSpPr>
          <a:xfrm>
            <a:off x="1179188" y="2288493"/>
            <a:ext cx="703856" cy="1211034"/>
            <a:chOff x="2152857" y="2717101"/>
            <a:chExt cx="938474" cy="1614712"/>
          </a:xfrm>
        </p:grpSpPr>
        <p:sp>
          <p:nvSpPr>
            <p:cNvPr id="189" name="Rounded Rectangle 188"/>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 </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190" name="Rectangle 189"/>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191" name="Rectangle 190"/>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192" name="Rectangle 191"/>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193" name="Straight Connector 192"/>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194"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195" name="Rectangle 194"/>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19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197" name="Straight Connector 196"/>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pic>
        <p:nvPicPr>
          <p:cNvPr id="198" name="Picture 19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8233" y="2845845"/>
            <a:ext cx="938850" cy="733717"/>
          </a:xfrm>
          <a:prstGeom prst="rect">
            <a:avLst/>
          </a:prstGeom>
          <a:ln>
            <a:noFill/>
          </a:ln>
          <a:effectLst>
            <a:outerShdw blurRad="292100" dist="139700" dir="2700000" algn="tl" rotWithShape="0">
              <a:srgbClr val="333333">
                <a:alpha val="65000"/>
              </a:srgbClr>
            </a:outerShdw>
          </a:effectLst>
        </p:spPr>
      </p:pic>
      <p:grpSp>
        <p:nvGrpSpPr>
          <p:cNvPr id="200" name="Group 199"/>
          <p:cNvGrpSpPr/>
          <p:nvPr/>
        </p:nvGrpSpPr>
        <p:grpSpPr>
          <a:xfrm>
            <a:off x="2654613" y="2286576"/>
            <a:ext cx="703856" cy="1211034"/>
            <a:chOff x="2152857" y="2717101"/>
            <a:chExt cx="938474" cy="1614712"/>
          </a:xfrm>
        </p:grpSpPr>
        <p:sp>
          <p:nvSpPr>
            <p:cNvPr id="201" name="Rounded Rectangle 200"/>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202" name="Rectangle 201"/>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03" name="Rectangle 202"/>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04" name="Rectangle 203"/>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205" name="Straight Connector 204"/>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20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207" name="Rectangle 206"/>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208"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209" name="Straight Connector 208"/>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pic>
        <p:nvPicPr>
          <p:cNvPr id="199" name="Picture 29" descr="C:\Users\IBM_ADMIN\AppData\Local\Microsoft\Windows\Temporary Internet Files\Content.IE5\FHJ7I43H\MC900441809[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324536" y="2490823"/>
            <a:ext cx="1846522" cy="1849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0" name="Group 209"/>
          <p:cNvGrpSpPr/>
          <p:nvPr/>
        </p:nvGrpSpPr>
        <p:grpSpPr>
          <a:xfrm>
            <a:off x="3503086" y="2286576"/>
            <a:ext cx="703856" cy="1211034"/>
            <a:chOff x="2152857" y="2717101"/>
            <a:chExt cx="938474" cy="1614712"/>
          </a:xfrm>
        </p:grpSpPr>
        <p:sp>
          <p:nvSpPr>
            <p:cNvPr id="211" name="Rounded Rectangle 210"/>
            <p:cNvSpPr/>
            <p:nvPr/>
          </p:nvSpPr>
          <p:spPr bwMode="auto">
            <a:xfrm>
              <a:off x="2152857" y="2717101"/>
              <a:ext cx="938474" cy="1114093"/>
            </a:xfrm>
            <a:prstGeom prst="roundRect">
              <a:avLst>
                <a:gd name="adj" fmla="val 1073"/>
              </a:avLst>
            </a:prstGeom>
            <a:solidFill>
              <a:srgbClr val="E0EBF1"/>
            </a:solidFill>
            <a:ln w="19050"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none" lIns="68580" tIns="68580" rIns="68580" bIns="34290" numCol="1" rtlCol="0" anchor="t" anchorCtr="1" compatLnSpc="1">
              <a:prstTxWarp prst="textNoShape">
                <a:avLst/>
              </a:prstTxWarp>
            </a:bodyPr>
            <a:lstStyle/>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Enterprise </a:t>
              </a:r>
            </a:p>
            <a:p>
              <a:pPr algn="ctr" defTabSz="460772" fontAlgn="base">
                <a:spcBef>
                  <a:spcPct val="0"/>
                </a:spcBef>
                <a:spcAft>
                  <a:spcPct val="0"/>
                </a:spcAft>
              </a:pPr>
              <a:r>
                <a:rPr lang="en-US" sz="600" b="1" dirty="0">
                  <a:solidFill>
                    <a:prstClr val="black"/>
                  </a:solidFill>
                  <a:latin typeface="Helvetica Neue" charset="0"/>
                  <a:ea typeface="Helvetica Neue" charset="0"/>
                  <a:cs typeface="Helvetica Neue" charset="0"/>
                </a:rPr>
                <a:t>application</a:t>
              </a:r>
            </a:p>
          </p:txBody>
        </p:sp>
        <p:sp>
          <p:nvSpPr>
            <p:cNvPr id="212" name="Rectangle 211"/>
            <p:cNvSpPr/>
            <p:nvPr/>
          </p:nvSpPr>
          <p:spPr bwMode="auto">
            <a:xfrm>
              <a:off x="2254074" y="3279099"/>
              <a:ext cx="734066" cy="141502"/>
            </a:xfrm>
            <a:prstGeom prst="rect">
              <a:avLst/>
            </a:prstGeom>
            <a:solidFill>
              <a:srgbClr val="F1FAF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13" name="Rectangle 212"/>
            <p:cNvSpPr/>
            <p:nvPr/>
          </p:nvSpPr>
          <p:spPr bwMode="auto">
            <a:xfrm>
              <a:off x="2254074" y="3460236"/>
              <a:ext cx="730365" cy="141502"/>
            </a:xfrm>
            <a:prstGeom prst="rect">
              <a:avLst/>
            </a:prstGeom>
            <a:solidFill>
              <a:srgbClr val="F9F4AE"/>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sp>
          <p:nvSpPr>
            <p:cNvPr id="214" name="Rectangle 213"/>
            <p:cNvSpPr/>
            <p:nvPr/>
          </p:nvSpPr>
          <p:spPr bwMode="auto">
            <a:xfrm>
              <a:off x="2254074" y="3097962"/>
              <a:ext cx="734066" cy="141502"/>
            </a:xfrm>
            <a:prstGeom prst="rect">
              <a:avLst/>
            </a:prstGeom>
            <a:solidFill>
              <a:schemeClr val="bg1"/>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cxnSp>
          <p:nvCxnSpPr>
            <p:cNvPr id="215" name="Straight Connector 214"/>
            <p:cNvCxnSpPr/>
            <p:nvPr/>
          </p:nvCxnSpPr>
          <p:spPr bwMode="auto">
            <a:xfrm flipH="1">
              <a:off x="2367291" y="3782875"/>
              <a:ext cx="251966"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pic>
          <p:nvPicPr>
            <p:cNvPr id="21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546" y="3932663"/>
              <a:ext cx="357490" cy="399150"/>
            </a:xfrm>
            <a:prstGeom prst="rect">
              <a:avLst/>
            </a:prstGeom>
            <a:noFill/>
            <a:extLst>
              <a:ext uri="{909E8E84-426E-40DD-AFC4-6F175D3DCCD1}">
                <a14:hiddenFill xmlns:a14="http://schemas.microsoft.com/office/drawing/2010/main">
                  <a:solidFill>
                    <a:srgbClr val="FFFFFF"/>
                  </a:solidFill>
                </a14:hiddenFill>
              </a:ext>
            </a:extLst>
          </p:spPr>
        </p:pic>
        <p:sp>
          <p:nvSpPr>
            <p:cNvPr id="217" name="Rectangle 216"/>
            <p:cNvSpPr/>
            <p:nvPr/>
          </p:nvSpPr>
          <p:spPr bwMode="auto">
            <a:xfrm>
              <a:off x="2254074" y="3641373"/>
              <a:ext cx="730365" cy="141502"/>
            </a:xfrm>
            <a:prstGeom prst="rect">
              <a:avLst/>
            </a:prstGeom>
            <a:solidFill>
              <a:srgbClr val="DCF0DC"/>
            </a:solidFill>
            <a:ln w="19050" cap="flat" cmpd="sng" algn="ctr">
              <a:solidFill>
                <a:schemeClr val="tx1">
                  <a:lumMod val="75000"/>
                  <a:lumOff val="25000"/>
                </a:schemeClr>
              </a:solidFill>
              <a:prstDash val="solid"/>
              <a:round/>
              <a:headEnd type="none" w="med" len="med"/>
              <a:tailEnd type="none" w="med" len="med"/>
            </a:ln>
            <a:effectLst/>
            <a:extLst/>
          </p:spPr>
          <p:txBody>
            <a:bodyPr vert="horz" wrap="none" lIns="0" tIns="0" rIns="0" bIns="0" numCol="1" rtlCol="0" anchor="ctr" anchorCtr="1" compatLnSpc="1">
              <a:prstTxWarp prst="textNoShape">
                <a:avLst/>
              </a:prstTxWarp>
            </a:bodyPr>
            <a:lstStyle/>
            <a:p>
              <a:pPr algn="ctr" defTabSz="460772" fontAlgn="base">
                <a:lnSpc>
                  <a:spcPts val="1125"/>
                </a:lnSpc>
                <a:spcBef>
                  <a:spcPct val="0"/>
                </a:spcBef>
                <a:spcAft>
                  <a:spcPct val="0"/>
                </a:spcAft>
              </a:pPr>
              <a:endParaRPr lang="en-US" sz="600" dirty="0">
                <a:solidFill>
                  <a:prstClr val="black"/>
                </a:solidFill>
                <a:latin typeface="Helvetica Neue" charset="0"/>
                <a:ea typeface="Helvetica Neue" charset="0"/>
                <a:cs typeface="Helvetica Neue" charset="0"/>
              </a:endParaRPr>
            </a:p>
          </p:txBody>
        </p:sp>
        <p:pic>
          <p:nvPicPr>
            <p:cNvPr id="218"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049" y="3932663"/>
              <a:ext cx="357490" cy="399150"/>
            </a:xfrm>
            <a:prstGeom prst="rect">
              <a:avLst/>
            </a:prstGeom>
            <a:noFill/>
            <a:extLst>
              <a:ext uri="{909E8E84-426E-40DD-AFC4-6F175D3DCCD1}">
                <a14:hiddenFill xmlns:a14="http://schemas.microsoft.com/office/drawing/2010/main">
                  <a:solidFill>
                    <a:srgbClr val="FFFFFF"/>
                  </a:solidFill>
                </a14:hiddenFill>
              </a:ext>
            </a:extLst>
          </p:spPr>
        </p:pic>
        <p:cxnSp>
          <p:nvCxnSpPr>
            <p:cNvPr id="219" name="Straight Connector 218"/>
            <p:cNvCxnSpPr/>
            <p:nvPr/>
          </p:nvCxnSpPr>
          <p:spPr bwMode="auto">
            <a:xfrm flipH="1" flipV="1">
              <a:off x="2619257" y="3782875"/>
              <a:ext cx="213537" cy="149788"/>
            </a:xfrm>
            <a:prstGeom prst="line">
              <a:avLst/>
            </a:prstGeom>
            <a:solidFill>
              <a:srgbClr val="FDFDFD"/>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107763" dir="2700000" algn="ctr" rotWithShape="0">
                      <a:schemeClr val="bg2"/>
                    </a:outerShdw>
                  </a:effectLst>
                </a14:hiddenEffects>
              </a:ext>
            </a:extLst>
          </p:spPr>
        </p:cxnSp>
      </p:grpSp>
      <p:pic>
        <p:nvPicPr>
          <p:cNvPr id="240" name="Picture 3" descr="C:\!!!!Clip_art\!!!Large_Emf_collection\Building_block_Medium_yellow_145pc.em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8711" y="2514817"/>
            <a:ext cx="523748" cy="306719"/>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0" descr="C:\!!!!Clip_art\!!!Large_Emf_collection\Building_block_Large_145pc.e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9797" y="2594158"/>
            <a:ext cx="523748" cy="30671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41"/>
          <p:cNvSpPr txBox="1"/>
          <p:nvPr/>
        </p:nvSpPr>
        <p:spPr>
          <a:xfrm>
            <a:off x="5876477" y="2665975"/>
            <a:ext cx="290464" cy="161583"/>
          </a:xfrm>
          <a:prstGeom prst="rect">
            <a:avLst/>
          </a:prstGeom>
          <a:noFill/>
        </p:spPr>
        <p:txBody>
          <a:bodyPr wrap="none" rtlCol="0">
            <a:spAutoFit/>
          </a:bodyPr>
          <a:lstStyle/>
          <a:p>
            <a:r>
              <a:rPr lang="en-GB" sz="450" dirty="0">
                <a:solidFill>
                  <a:prstClr val="black"/>
                </a:solidFill>
                <a:latin typeface="Helvetica Neue" charset="0"/>
                <a:ea typeface="Helvetica Neue" charset="0"/>
                <a:cs typeface="Helvetica Neue" charset="0"/>
              </a:rPr>
              <a:t>EJB</a:t>
            </a:r>
          </a:p>
        </p:txBody>
      </p:sp>
      <p:sp>
        <p:nvSpPr>
          <p:cNvPr id="243" name="TextBox 242"/>
          <p:cNvSpPr txBox="1"/>
          <p:nvPr/>
        </p:nvSpPr>
        <p:spPr>
          <a:xfrm>
            <a:off x="6297563" y="2750005"/>
            <a:ext cx="360996" cy="161583"/>
          </a:xfrm>
          <a:prstGeom prst="rect">
            <a:avLst/>
          </a:prstGeom>
          <a:noFill/>
        </p:spPr>
        <p:txBody>
          <a:bodyPr wrap="none" rtlCol="0">
            <a:spAutoFit/>
          </a:bodyPr>
          <a:lstStyle/>
          <a:p>
            <a:r>
              <a:rPr lang="en-GB" sz="450" dirty="0">
                <a:solidFill>
                  <a:prstClr val="black"/>
                </a:solidFill>
                <a:latin typeface="Helvetica Neue" charset="0"/>
                <a:ea typeface="Helvetica Neue" charset="0"/>
                <a:cs typeface="Helvetica Neue" charset="0"/>
              </a:rPr>
              <a:t>Servlet</a:t>
            </a:r>
          </a:p>
        </p:txBody>
      </p:sp>
      <p:pic>
        <p:nvPicPr>
          <p:cNvPr id="244"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1296" y="2922943"/>
            <a:ext cx="268118" cy="299363"/>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620" y="2950054"/>
            <a:ext cx="268118" cy="299363"/>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9" descr="C:\Users\IBM_ADMIN\AppData\Local\Microsoft\Windows\Temporary Internet Files\Content.IE5\FHJ7I43H\MC900441809[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184994" y="2473497"/>
            <a:ext cx="1846522" cy="18492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5" name="Group 124"/>
          <p:cNvGrpSpPr/>
          <p:nvPr/>
        </p:nvGrpSpPr>
        <p:grpSpPr>
          <a:xfrm>
            <a:off x="7590037" y="2290139"/>
            <a:ext cx="951782" cy="1122676"/>
            <a:chOff x="9908016" y="2265804"/>
            <a:chExt cx="1269042" cy="1496901"/>
          </a:xfrm>
        </p:grpSpPr>
        <p:pic>
          <p:nvPicPr>
            <p:cNvPr id="234" name="Picture 5" descr="C:\!!!!Clip_art\!!!Large_Emf_collection\Building_block_Medium_Green_145pc.em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47107" y="2265804"/>
              <a:ext cx="698330" cy="408959"/>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C:\!!!!Clip_art\!!!Large_Emf_collection\Building_block_Medium_Red_145pc.em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52126" y="2470284"/>
              <a:ext cx="698330" cy="408959"/>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3" descr="C:\!!!!Clip_art\!!!Large_Emf_collection\Building_block_Medium_yellow_145pc.em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17279" y="2638260"/>
              <a:ext cx="698330" cy="408959"/>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30" descr="C:\!!!!Clip_art\!!!Large_Emf_collection\Building_block_Large_145pc.e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8728" y="2744047"/>
              <a:ext cx="698330" cy="408959"/>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p:cNvSpPr txBox="1"/>
            <p:nvPr/>
          </p:nvSpPr>
          <p:spPr>
            <a:xfrm>
              <a:off x="9994300" y="2839804"/>
              <a:ext cx="541173" cy="215444"/>
            </a:xfrm>
            <a:prstGeom prst="rect">
              <a:avLst/>
            </a:prstGeom>
            <a:noFill/>
          </p:spPr>
          <p:txBody>
            <a:bodyPr wrap="none" rtlCol="0">
              <a:spAutoFit/>
            </a:bodyPr>
            <a:lstStyle/>
            <a:p>
              <a:r>
                <a:rPr lang="en-GB" sz="450">
                  <a:solidFill>
                    <a:prstClr val="black"/>
                  </a:solidFill>
                  <a:latin typeface="Helvetica Neue" charset="0"/>
                  <a:ea typeface="Helvetica Neue" charset="0"/>
                  <a:cs typeface="Helvetica Neue" charset="0"/>
                </a:rPr>
                <a:t>µService</a:t>
              </a:r>
            </a:p>
          </p:txBody>
        </p:sp>
        <p:sp>
          <p:nvSpPr>
            <p:cNvPr id="235" name="TextBox 234"/>
            <p:cNvSpPr txBox="1"/>
            <p:nvPr/>
          </p:nvSpPr>
          <p:spPr>
            <a:xfrm>
              <a:off x="10555749" y="2951843"/>
              <a:ext cx="541173" cy="215444"/>
            </a:xfrm>
            <a:prstGeom prst="rect">
              <a:avLst/>
            </a:prstGeom>
            <a:noFill/>
          </p:spPr>
          <p:txBody>
            <a:bodyPr wrap="none" rtlCol="0">
              <a:spAutoFit/>
            </a:bodyPr>
            <a:lstStyle/>
            <a:p>
              <a:r>
                <a:rPr lang="en-GB" sz="450">
                  <a:solidFill>
                    <a:prstClr val="black"/>
                  </a:solidFill>
                  <a:latin typeface="Helvetica Neue" charset="0"/>
                  <a:ea typeface="Helvetica Neue" charset="0"/>
                  <a:cs typeface="Helvetica Neue" charset="0"/>
                </a:rPr>
                <a:t>µService</a:t>
              </a:r>
            </a:p>
          </p:txBody>
        </p:sp>
        <p:pic>
          <p:nvPicPr>
            <p:cNvPr id="236"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8016" y="3327407"/>
              <a:ext cx="357490" cy="399150"/>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5505" y="3235561"/>
              <a:ext cx="357490" cy="399150"/>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5781" y="3363555"/>
              <a:ext cx="357490" cy="399150"/>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5" descr="C:\!!!!Clip_art\!!!Large_Emf_collection\Database_green_4X_145pc.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8149" y="3230418"/>
              <a:ext cx="357490" cy="399150"/>
            </a:xfrm>
            <a:prstGeom prst="rect">
              <a:avLst/>
            </a:prstGeom>
            <a:noFill/>
            <a:extLst>
              <a:ext uri="{909E8E84-426E-40DD-AFC4-6F175D3DCCD1}">
                <a14:hiddenFill xmlns:a14="http://schemas.microsoft.com/office/drawing/2010/main">
                  <a:solidFill>
                    <a:srgbClr val="FFFFFF"/>
                  </a:solidFill>
                </a14:hiddenFill>
              </a:ext>
            </a:extLst>
          </p:spPr>
        </p:pic>
      </p:grpSp>
      <p:sp>
        <p:nvSpPr>
          <p:cNvPr id="126" name="Oval 125"/>
          <p:cNvSpPr>
            <a:spLocks noChangeAspect="1"/>
          </p:cNvSpPr>
          <p:nvPr/>
        </p:nvSpPr>
        <p:spPr>
          <a:xfrm>
            <a:off x="188061" y="924831"/>
            <a:ext cx="270000" cy="261757"/>
          </a:xfrm>
          <a:prstGeom prst="ellipse">
            <a:avLst/>
          </a:prstGeom>
          <a:solidFill>
            <a:schemeClr val="bg2">
              <a:lumMod val="85000"/>
            </a:schemeClr>
          </a:solidFill>
          <a:ln>
            <a:solidFill>
              <a:schemeClr val="bg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style>
          <a:lnRef idx="0">
            <a:schemeClr val="accent4"/>
          </a:lnRef>
          <a:fillRef idx="3">
            <a:schemeClr val="accent4"/>
          </a:fillRef>
          <a:effectRef idx="3">
            <a:schemeClr val="accent4"/>
          </a:effectRef>
          <a:fontRef idx="minor">
            <a:schemeClr val="lt1"/>
          </a:fontRef>
        </p:style>
        <p:txBody>
          <a:bodyPr lIns="0" tIns="0" rIns="0" bIns="0" rtlCol="0" anchor="ctr"/>
          <a:lstStyle/>
          <a:p>
            <a:pPr algn="ctr"/>
            <a:r>
              <a:rPr lang="en-GB" sz="1200" b="1" dirty="0">
                <a:solidFill>
                  <a:schemeClr val="bg1"/>
                </a:solidFill>
                <a:latin typeface="Helvetica Neue" charset="0"/>
                <a:ea typeface="Helvetica Neue" charset="0"/>
                <a:cs typeface="Helvetica Neue" charset="0"/>
              </a:rPr>
              <a:t>1</a:t>
            </a:r>
          </a:p>
        </p:txBody>
      </p:sp>
      <p:sp>
        <p:nvSpPr>
          <p:cNvPr id="250" name="Oval 249"/>
          <p:cNvSpPr>
            <a:spLocks noChangeAspect="1"/>
          </p:cNvSpPr>
          <p:nvPr/>
        </p:nvSpPr>
        <p:spPr>
          <a:xfrm>
            <a:off x="2312715" y="924831"/>
            <a:ext cx="270000" cy="261757"/>
          </a:xfrm>
          <a:prstGeom prst="ellipse">
            <a:avLst/>
          </a:prstGeom>
          <a:solidFill>
            <a:schemeClr val="bg2">
              <a:lumMod val="85000"/>
            </a:schemeClr>
          </a:solidFill>
          <a:ln>
            <a:solidFill>
              <a:schemeClr val="bg1"/>
            </a:solidFill>
          </a:ln>
        </p:spPr>
        <p:style>
          <a:lnRef idx="0">
            <a:schemeClr val="accent3"/>
          </a:lnRef>
          <a:fillRef idx="3">
            <a:schemeClr val="accent3"/>
          </a:fillRef>
          <a:effectRef idx="3">
            <a:schemeClr val="accent3"/>
          </a:effectRef>
          <a:fontRef idx="minor">
            <a:schemeClr val="lt1"/>
          </a:fontRef>
        </p:style>
        <p:txBody>
          <a:bodyPr lIns="0" tIns="0" rIns="0" bIns="0" rtlCol="0" anchor="ctr"/>
          <a:lstStyle/>
          <a:p>
            <a:pPr algn="ctr"/>
            <a:r>
              <a:rPr lang="en-GB" sz="1200" b="1" dirty="0">
                <a:solidFill>
                  <a:schemeClr val="bg1"/>
                </a:solidFill>
                <a:latin typeface="Helvetica Neue" charset="0"/>
                <a:ea typeface="Helvetica Neue" charset="0"/>
                <a:cs typeface="Helvetica Neue" charset="0"/>
              </a:rPr>
              <a:t>2</a:t>
            </a:r>
          </a:p>
        </p:txBody>
      </p:sp>
      <p:sp>
        <p:nvSpPr>
          <p:cNvPr id="251" name="Oval 250"/>
          <p:cNvSpPr>
            <a:spLocks noChangeAspect="1"/>
          </p:cNvSpPr>
          <p:nvPr/>
        </p:nvSpPr>
        <p:spPr>
          <a:xfrm>
            <a:off x="4721218" y="924831"/>
            <a:ext cx="270000" cy="261757"/>
          </a:xfrm>
          <a:prstGeom prst="ellipse">
            <a:avLst/>
          </a:prstGeom>
          <a:solidFill>
            <a:schemeClr val="bg2">
              <a:lumMod val="8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GB" sz="1200" b="1" dirty="0">
                <a:solidFill>
                  <a:schemeClr val="bg1"/>
                </a:solidFill>
                <a:latin typeface="Helvetica Neue" charset="0"/>
                <a:ea typeface="Helvetica Neue" charset="0"/>
                <a:cs typeface="Helvetica Neue" charset="0"/>
              </a:rPr>
              <a:t>3</a:t>
            </a:r>
          </a:p>
        </p:txBody>
      </p:sp>
      <p:sp>
        <p:nvSpPr>
          <p:cNvPr id="252" name="Oval 251"/>
          <p:cNvSpPr>
            <a:spLocks noChangeAspect="1"/>
          </p:cNvSpPr>
          <p:nvPr/>
        </p:nvSpPr>
        <p:spPr>
          <a:xfrm>
            <a:off x="6905747" y="924831"/>
            <a:ext cx="270000" cy="261757"/>
          </a:xfrm>
          <a:prstGeom prst="ellipse">
            <a:avLst/>
          </a:prstGeom>
          <a:solidFill>
            <a:schemeClr val="bg2">
              <a:lumMod val="85000"/>
            </a:schemeClr>
          </a:solidFill>
          <a:ln>
            <a:solidFill>
              <a:schemeClr val="bg1"/>
            </a:solid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GB" sz="1200" b="1" dirty="0">
                <a:solidFill>
                  <a:schemeClr val="bg1"/>
                </a:solidFill>
                <a:latin typeface="Helvetica Neue" charset="0"/>
                <a:ea typeface="Helvetica Neue" charset="0"/>
                <a:cs typeface="Helvetica Neue" charset="0"/>
              </a:rPr>
              <a:t>4</a:t>
            </a:r>
          </a:p>
        </p:txBody>
      </p:sp>
      <p:sp>
        <p:nvSpPr>
          <p:cNvPr id="2" name="Left-Right Arrow 1"/>
          <p:cNvSpPr/>
          <p:nvPr/>
        </p:nvSpPr>
        <p:spPr>
          <a:xfrm>
            <a:off x="1215342" y="4670162"/>
            <a:ext cx="6875362" cy="295156"/>
          </a:xfrm>
          <a:prstGeom prst="leftRightArrow">
            <a:avLst/>
          </a:prstGeom>
          <a:solidFill>
            <a:schemeClr val="bg2">
              <a:lumMod val="6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050" b="1">
                <a:solidFill>
                  <a:schemeClr val="tx1">
                    <a:lumMod val="85000"/>
                    <a:lumOff val="15000"/>
                  </a:schemeClr>
                </a:solidFill>
                <a:latin typeface="Helvetica Neue" charset="0"/>
                <a:ea typeface="Helvetica Neue" charset="0"/>
                <a:cs typeface="Helvetica Neue" charset="0"/>
              </a:rPr>
              <a:t>Cloud Affinity</a:t>
            </a:r>
          </a:p>
        </p:txBody>
      </p:sp>
      <p:sp>
        <p:nvSpPr>
          <p:cNvPr id="5" name="TextBox 4"/>
          <p:cNvSpPr txBox="1"/>
          <p:nvPr/>
        </p:nvSpPr>
        <p:spPr>
          <a:xfrm>
            <a:off x="217027" y="4704886"/>
            <a:ext cx="1021433" cy="253916"/>
          </a:xfrm>
          <a:prstGeom prst="rect">
            <a:avLst/>
          </a:prstGeom>
          <a:noFill/>
        </p:spPr>
        <p:txBody>
          <a:bodyPr wrap="none" rtlCol="0">
            <a:spAutoFit/>
          </a:bodyPr>
          <a:lstStyle/>
          <a:p>
            <a:r>
              <a:rPr lang="en-GB" sz="1050" b="1">
                <a:solidFill>
                  <a:schemeClr val="tx1"/>
                </a:solidFill>
                <a:latin typeface="Helvetica Neue" charset="0"/>
                <a:ea typeface="Helvetica Neue" charset="0"/>
                <a:cs typeface="Helvetica Neue" charset="0"/>
              </a:rPr>
              <a:t>On-Premises</a:t>
            </a:r>
          </a:p>
        </p:txBody>
      </p:sp>
      <p:sp>
        <p:nvSpPr>
          <p:cNvPr id="94" name="TextBox 93"/>
          <p:cNvSpPr txBox="1"/>
          <p:nvPr/>
        </p:nvSpPr>
        <p:spPr>
          <a:xfrm>
            <a:off x="8161601" y="4697651"/>
            <a:ext cx="516488" cy="253916"/>
          </a:xfrm>
          <a:prstGeom prst="rect">
            <a:avLst/>
          </a:prstGeom>
          <a:noFill/>
        </p:spPr>
        <p:txBody>
          <a:bodyPr wrap="none" rtlCol="0">
            <a:spAutoFit/>
          </a:bodyPr>
          <a:lstStyle/>
          <a:p>
            <a:r>
              <a:rPr lang="en-GB" sz="1050" b="1" dirty="0" err="1">
                <a:solidFill>
                  <a:schemeClr val="tx1"/>
                </a:solidFill>
                <a:latin typeface="Helvetica Neue" charset="0"/>
                <a:ea typeface="Helvetica Neue" charset="0"/>
                <a:cs typeface="Helvetica Neue" charset="0"/>
              </a:rPr>
              <a:t>XaaS</a:t>
            </a:r>
            <a:endParaRPr lang="en-GB" sz="1050" b="1" dirty="0">
              <a:solidFill>
                <a:schemeClr val="tx1"/>
              </a:solidFill>
              <a:latin typeface="Helvetica Neue" charset="0"/>
              <a:ea typeface="Helvetica Neue" charset="0"/>
              <a:cs typeface="Helvetica Neue" charset="0"/>
            </a:endParaRPr>
          </a:p>
        </p:txBody>
      </p:sp>
      <p:sp>
        <p:nvSpPr>
          <p:cNvPr id="6" name="Title 5"/>
          <p:cNvSpPr>
            <a:spLocks noGrp="1"/>
          </p:cNvSpPr>
          <p:nvPr>
            <p:ph type="title"/>
          </p:nvPr>
        </p:nvSpPr>
        <p:spPr>
          <a:xfrm>
            <a:off x="228599" y="201168"/>
            <a:ext cx="8449489" cy="381000"/>
          </a:xfrm>
        </p:spPr>
        <p:txBody>
          <a:bodyPr/>
          <a:lstStyle/>
          <a:p>
            <a:r>
              <a:rPr lang="en-US" dirty="0" smtClean="0"/>
              <a:t>Use case #2: Enterprise </a:t>
            </a:r>
            <a:r>
              <a:rPr lang="en-US" dirty="0" smtClean="0"/>
              <a:t>applications transformation journey</a:t>
            </a:r>
            <a:endParaRPr lang="en-US" dirty="0"/>
          </a:p>
        </p:txBody>
      </p:sp>
    </p:spTree>
    <p:extLst>
      <p:ext uri="{BB962C8B-B14F-4D97-AF65-F5344CB8AC3E}">
        <p14:creationId xmlns:p14="http://schemas.microsoft.com/office/powerpoint/2010/main" val="4077325613"/>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IBM Cloud template">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5" id="{620841BD-C405-6040-91A5-E03C6E8CD24D}" vid="{A1BD58F6-E81A-854C-BFCF-EAC58112517E}"/>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5" id="{620841BD-C405-6040-91A5-E03C6E8CD24D}" vid="{E66A4BF9-99CE-D546-89D5-EF1B2D67DA40}"/>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5" id="{620841BD-C405-6040-91A5-E03C6E8CD24D}" vid="{8523B168-3ECD-FA44-B288-4C24BB980986}"/>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Presentation5" id="{620841BD-C405-6040-91A5-E03C6E8CD24D}" vid="{E1F2566A-465D-1C45-8161-2C2CB540F8D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 Cloud template</Template>
  <TotalTime>10314</TotalTime>
  <Words>2507</Words>
  <Application>Microsoft Office PowerPoint</Application>
  <PresentationFormat>On-screen Show (16:9)</PresentationFormat>
  <Paragraphs>484</Paragraphs>
  <Slides>21</Slides>
  <Notes>12</Notes>
  <HiddenSlides>0</HiddenSlides>
  <MMClips>0</MMClips>
  <ScaleCrop>false</ScaleCrop>
  <HeadingPairs>
    <vt:vector size="4" baseType="variant">
      <vt:variant>
        <vt:lpstr>Theme</vt:lpstr>
      </vt:variant>
      <vt:variant>
        <vt:i4>4</vt:i4>
      </vt:variant>
      <vt:variant>
        <vt:lpstr>Slide Titles</vt:lpstr>
      </vt:variant>
      <vt:variant>
        <vt:i4>21</vt:i4>
      </vt:variant>
    </vt:vector>
  </HeadingPairs>
  <TitlesOfParts>
    <vt:vector size="25" baseType="lpstr">
      <vt:lpstr>IBM Cloud template</vt:lpstr>
      <vt:lpstr>dk_blu_background_2017</vt:lpstr>
      <vt:lpstr>gry_background_2017</vt:lpstr>
      <vt:lpstr>wht_background_2017</vt:lpstr>
      <vt:lpstr>IBM Cloud Private Overview</vt:lpstr>
      <vt:lpstr>Enterprises are rapidly adopting cloud capabilities </vt:lpstr>
      <vt:lpstr>Broadening the adoption of cloud</vt:lpstr>
      <vt:lpstr>Adoption requires multiple concurrent approaches  </vt:lpstr>
      <vt:lpstr>Key use cases are driving private cloud adoption </vt:lpstr>
      <vt:lpstr>Key use cases are driving private cloud adoption </vt:lpstr>
      <vt:lpstr>Use case #1: IBM Cloud Private for cloud-native applications</vt:lpstr>
      <vt:lpstr>Key use cases are driving private cloud adoption </vt:lpstr>
      <vt:lpstr>Use case #2: Enterprise applications transformation journey</vt:lpstr>
      <vt:lpstr>Use case #2: IBM Cloud Private to cloud-enable applications</vt:lpstr>
      <vt:lpstr>Key use cases are driving private cloud adoption </vt:lpstr>
      <vt:lpstr>Use case #3: IBM Cloud Private for hybrid cloud applications</vt:lpstr>
      <vt:lpstr>Use case #3: New applications need an agile cloud architecture </vt:lpstr>
      <vt:lpstr>IBM Cloud Private transforms the way IT operations and developers work</vt:lpstr>
      <vt:lpstr>Organizations are focusing on modernization</vt:lpstr>
      <vt:lpstr> </vt:lpstr>
      <vt:lpstr>PowerPoint Presentation</vt:lpstr>
      <vt:lpstr>Enterprise Content Catalog</vt:lpstr>
      <vt:lpstr>IBM Cloud Private Editions</vt:lpstr>
      <vt:lpstr>PowerPoint Presentation</vt:lpstr>
      <vt:lpstr>PowerPoint Presentation</vt:lpstr>
    </vt:vector>
  </TitlesOfParts>
  <Company>IBM Corporation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Organizational chart – complex</dc:title>
  <dc:creator>ADMINIBM</dc:creator>
  <cp:lastModifiedBy>ADMINIBM</cp:lastModifiedBy>
  <cp:revision>16</cp:revision>
  <dcterms:created xsi:type="dcterms:W3CDTF">2018-05-11T15:52:05Z</dcterms:created>
  <dcterms:modified xsi:type="dcterms:W3CDTF">2018-05-18T19:46:22Z</dcterms:modified>
</cp:coreProperties>
</file>